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58" r:id="rId4"/>
    <p:sldId id="259" r:id="rId5"/>
    <p:sldId id="268" r:id="rId6"/>
    <p:sldId id="269" r:id="rId7"/>
    <p:sldId id="260" r:id="rId8"/>
    <p:sldId id="262" r:id="rId9"/>
    <p:sldId id="263" r:id="rId10"/>
    <p:sldId id="270" r:id="rId11"/>
    <p:sldId id="272" r:id="rId12"/>
    <p:sldId id="267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34B"/>
    <a:srgbClr val="F05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113" d="100"/>
          <a:sy n="113" d="100"/>
        </p:scale>
        <p:origin x="924" y="108"/>
      </p:cViewPr>
      <p:guideLst>
        <p:guide orient="horz" pos="28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190B00-AF3D-4ACD-ACDE-630330470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CFE79D-95E7-45EB-A00E-A13C20653A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697993-D460-435C-9C74-7AAFDC03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5B198E-7C7E-4A35-A289-C7D7DCCBC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55F63B-D0AE-4916-943E-71629096F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4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2B172-000B-4AE9-AB6C-5B3A15EC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97A070-81F1-4920-B6E3-7A700384A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4AD9D9-7CA8-4507-93AB-D51F261F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BBF06-5175-4DA7-8E90-D0468C3D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1FA7CD-CEF3-4053-9580-9D24A0805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74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2463A7-BB92-4317-B3BC-98D90E4C44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5BDB53-8C9E-4BE4-81F4-E3B6D0001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203253-5F3A-4E78-A48F-32CB6177C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4384F7-722C-4DAE-B4AD-A52518B0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C5AAC-521E-416A-8686-FA305A820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96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id="{F1DB2C0F-AAB6-40B8-8680-1871B79DD3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81675" y="0"/>
            <a:ext cx="6410325" cy="685799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97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id="{B0B5ED3D-57DE-42ED-BE5C-F21A7B8CA5C6}"/>
              </a:ext>
            </a:extLst>
          </p:cNvPr>
          <p:cNvSpPr/>
          <p:nvPr userDrawn="1"/>
        </p:nvSpPr>
        <p:spPr>
          <a:xfrm>
            <a:off x="8211000" y="1809000"/>
            <a:ext cx="405000" cy="34989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B809083B-4451-4809-A466-A78693F9AD34}"/>
              </a:ext>
            </a:extLst>
          </p:cNvPr>
          <p:cNvSpPr/>
          <p:nvPr userDrawn="1"/>
        </p:nvSpPr>
        <p:spPr>
          <a:xfrm>
            <a:off x="6874669" y="4686300"/>
            <a:ext cx="578644" cy="469106"/>
          </a:xfrm>
          <a:custGeom>
            <a:avLst/>
            <a:gdLst>
              <a:gd name="connsiteX0" fmla="*/ 578644 w 578644"/>
              <a:gd name="connsiteY0" fmla="*/ 0 h 469106"/>
              <a:gd name="connsiteX1" fmla="*/ 0 w 578644"/>
              <a:gd name="connsiteY1" fmla="*/ 469106 h 469106"/>
              <a:gd name="connsiteX2" fmla="*/ 207169 w 578644"/>
              <a:gd name="connsiteY2" fmla="*/ 0 h 469106"/>
              <a:gd name="connsiteX3" fmla="*/ 578644 w 578644"/>
              <a:gd name="connsiteY3" fmla="*/ 0 h 469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644" h="469106">
                <a:moveTo>
                  <a:pt x="578644" y="0"/>
                </a:moveTo>
                <a:lnTo>
                  <a:pt x="0" y="469106"/>
                </a:lnTo>
                <a:lnTo>
                  <a:pt x="207169" y="0"/>
                </a:lnTo>
                <a:lnTo>
                  <a:pt x="57864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F1DB2C0F-AAB6-40B8-8680-1871B79DD3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81675" y="0"/>
            <a:ext cx="6410325" cy="6857999"/>
          </a:xfrm>
        </p:spPr>
        <p:txBody>
          <a:bodyPr/>
          <a:lstStyle/>
          <a:p>
            <a:endParaRPr lang="ru-RU"/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30BF555C-A518-4231-9DB5-B17F7DC97C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1238" y="2573338"/>
            <a:ext cx="6442075" cy="1646237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A69C7849-E468-4B41-9E10-71060F43909A}"/>
              </a:ext>
            </a:extLst>
          </p:cNvPr>
          <p:cNvSpPr/>
          <p:nvPr userDrawn="1"/>
        </p:nvSpPr>
        <p:spPr>
          <a:xfrm>
            <a:off x="0" y="-10104"/>
            <a:ext cx="9246000" cy="6868103"/>
          </a:xfrm>
          <a:custGeom>
            <a:avLst/>
            <a:gdLst>
              <a:gd name="connsiteX0" fmla="*/ 0 w 9246000"/>
              <a:gd name="connsiteY0" fmla="*/ 0 h 6868103"/>
              <a:gd name="connsiteX1" fmla="*/ 6096000 w 9246000"/>
              <a:gd name="connsiteY1" fmla="*/ 0 h 6868103"/>
              <a:gd name="connsiteX2" fmla="*/ 6096000 w 9246000"/>
              <a:gd name="connsiteY2" fmla="*/ 2032 h 6868103"/>
              <a:gd name="connsiteX3" fmla="*/ 9246000 w 9246000"/>
              <a:gd name="connsiteY3" fmla="*/ 2032 h 6868103"/>
              <a:gd name="connsiteX4" fmla="*/ 6096000 w 9246000"/>
              <a:gd name="connsiteY4" fmla="*/ 6868103 h 6868103"/>
              <a:gd name="connsiteX5" fmla="*/ 0 w 9246000"/>
              <a:gd name="connsiteY5" fmla="*/ 6868103 h 6868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6000" h="6868103">
                <a:moveTo>
                  <a:pt x="0" y="0"/>
                </a:moveTo>
                <a:lnTo>
                  <a:pt x="6096000" y="0"/>
                </a:lnTo>
                <a:lnTo>
                  <a:pt x="6096000" y="2032"/>
                </a:lnTo>
                <a:lnTo>
                  <a:pt x="9246000" y="2032"/>
                </a:lnTo>
                <a:lnTo>
                  <a:pt x="6096000" y="6868103"/>
                </a:lnTo>
                <a:lnTo>
                  <a:pt x="0" y="686810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E258292F-5689-4D79-9096-85D06BA49B7B}"/>
              </a:ext>
            </a:extLst>
          </p:cNvPr>
          <p:cNvSpPr/>
          <p:nvPr userDrawn="1"/>
        </p:nvSpPr>
        <p:spPr>
          <a:xfrm>
            <a:off x="835155" y="2158894"/>
            <a:ext cx="7780845" cy="2530106"/>
          </a:xfrm>
          <a:custGeom>
            <a:avLst/>
            <a:gdLst>
              <a:gd name="connsiteX0" fmla="*/ 0 w 7780845"/>
              <a:gd name="connsiteY0" fmla="*/ 0 h 2530106"/>
              <a:gd name="connsiteX1" fmla="*/ 7780845 w 7780845"/>
              <a:gd name="connsiteY1" fmla="*/ 0 h 2530106"/>
              <a:gd name="connsiteX2" fmla="*/ 6620089 w 7780845"/>
              <a:gd name="connsiteY2" fmla="*/ 2530106 h 2530106"/>
              <a:gd name="connsiteX3" fmla="*/ 0 w 7780845"/>
              <a:gd name="connsiteY3" fmla="*/ 2530106 h 253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0845" h="2530106">
                <a:moveTo>
                  <a:pt x="0" y="0"/>
                </a:moveTo>
                <a:lnTo>
                  <a:pt x="7780845" y="0"/>
                </a:lnTo>
                <a:lnTo>
                  <a:pt x="6620089" y="2530106"/>
                </a:lnTo>
                <a:lnTo>
                  <a:pt x="0" y="25301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956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7" y="370235"/>
            <a:ext cx="5625000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1EF14B-4156-4532-A398-ABD8355C3859}"/>
              </a:ext>
            </a:extLst>
          </p:cNvPr>
          <p:cNvSpPr/>
          <p:nvPr userDrawn="1"/>
        </p:nvSpPr>
        <p:spPr>
          <a:xfrm>
            <a:off x="0" y="3429000"/>
            <a:ext cx="12192000" cy="3431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000" y="365125"/>
            <a:ext cx="5220737" cy="612775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6266" y="1309573"/>
            <a:ext cx="5625000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52985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5625000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1EF14B-4156-4532-A398-ABD8355C3859}"/>
              </a:ext>
            </a:extLst>
          </p:cNvPr>
          <p:cNvSpPr/>
          <p:nvPr userDrawn="1"/>
        </p:nvSpPr>
        <p:spPr>
          <a:xfrm>
            <a:off x="0" y="4149000"/>
            <a:ext cx="8976000" cy="2711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65631" y="375112"/>
            <a:ext cx="5220737" cy="6127750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414" y="1314450"/>
            <a:ext cx="5625000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3738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DFAA08-4FC2-45F2-AA2E-AE1BA6DBE2C1}"/>
              </a:ext>
            </a:extLst>
          </p:cNvPr>
          <p:cNvSpPr/>
          <p:nvPr userDrawn="1"/>
        </p:nvSpPr>
        <p:spPr>
          <a:xfrm>
            <a:off x="6861000" y="0"/>
            <a:ext cx="5326567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5625000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1EF14B-4156-4532-A398-ABD8355C3859}"/>
              </a:ext>
            </a:extLst>
          </p:cNvPr>
          <p:cNvSpPr/>
          <p:nvPr userDrawn="1"/>
        </p:nvSpPr>
        <p:spPr>
          <a:xfrm>
            <a:off x="0" y="5184000"/>
            <a:ext cx="3531000" cy="1676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3699451"/>
            <a:ext cx="5758414" cy="2578862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414" y="1314450"/>
            <a:ext cx="5625000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726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800" y="3524662"/>
            <a:ext cx="5625000" cy="668887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1EF14B-4156-4532-A398-ABD8355C3859}"/>
              </a:ext>
            </a:extLst>
          </p:cNvPr>
          <p:cNvSpPr/>
          <p:nvPr userDrawn="1"/>
        </p:nvSpPr>
        <p:spPr>
          <a:xfrm>
            <a:off x="0" y="0"/>
            <a:ext cx="5625000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504000"/>
            <a:ext cx="5758414" cy="5774313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3800" y="4374000"/>
            <a:ext cx="5625000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D6452CA5-8E82-4F87-9A80-16C5626D64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15125" y="145449"/>
            <a:ext cx="3640875" cy="292172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id="{A946F59B-B261-4BD0-B083-6D6BBD9636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125" y="145450"/>
            <a:ext cx="3640875" cy="2921721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3090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DFAA08-4FC2-45F2-AA2E-AE1BA6DBE2C1}"/>
              </a:ext>
            </a:extLst>
          </p:cNvPr>
          <p:cNvSpPr/>
          <p:nvPr userDrawn="1"/>
        </p:nvSpPr>
        <p:spPr>
          <a:xfrm>
            <a:off x="0" y="-2032"/>
            <a:ext cx="5326567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296" y="3429000"/>
            <a:ext cx="5625000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549000"/>
            <a:ext cx="5445000" cy="5729313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775" y="4368338"/>
            <a:ext cx="5625000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7CD30468-55AD-4246-A300-DB7B0F0017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30600" y="234001"/>
            <a:ext cx="8325400" cy="279018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6853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F06B0F-577D-4331-87CF-A0A833AA949D}"/>
              </a:ext>
            </a:extLst>
          </p:cNvPr>
          <p:cNvSpPr/>
          <p:nvPr userDrawn="1"/>
        </p:nvSpPr>
        <p:spPr>
          <a:xfrm>
            <a:off x="6861000" y="0"/>
            <a:ext cx="5326567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4681065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414" y="1314450"/>
            <a:ext cx="4681065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56000" y="375112"/>
            <a:ext cx="6299999" cy="612775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1EF14B-4156-4532-A398-ABD8355C3859}"/>
              </a:ext>
            </a:extLst>
          </p:cNvPr>
          <p:cNvSpPr/>
          <p:nvPr userDrawn="1"/>
        </p:nvSpPr>
        <p:spPr>
          <a:xfrm>
            <a:off x="469414" y="4149000"/>
            <a:ext cx="8506586" cy="18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34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882B2-034B-4145-B484-AAA1AE8C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8F6E3-9820-406F-9F7D-BCD3D286F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B31CFE-D3EB-4BCC-8C1F-B5DDF7BE7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389A23-67AB-42B8-B4A6-CD29D8C4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1C6045-8D36-40A1-9C6D-DE87FB64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609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7DFAA08-4FC2-45F2-AA2E-AE1BA6DBE2C1}"/>
              </a:ext>
            </a:extLst>
          </p:cNvPr>
          <p:cNvSpPr/>
          <p:nvPr userDrawn="1"/>
        </p:nvSpPr>
        <p:spPr>
          <a:xfrm>
            <a:off x="0" y="-2032"/>
            <a:ext cx="6096000" cy="6860032"/>
          </a:xfrm>
          <a:prstGeom prst="rect">
            <a:avLst/>
          </a:prstGeom>
          <a:solidFill>
            <a:srgbClr val="1B33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00" y="323493"/>
            <a:ext cx="5625000" cy="668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5479" y="1262831"/>
            <a:ext cx="5625000" cy="527167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E8A562-A25C-4DC8-BAC6-CCC0577579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2063" y="323850"/>
            <a:ext cx="5603875" cy="638968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31730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F06B0F-577D-4331-87CF-A0A833AA949D}"/>
              </a:ext>
            </a:extLst>
          </p:cNvPr>
          <p:cNvSpPr/>
          <p:nvPr userDrawn="1"/>
        </p:nvSpPr>
        <p:spPr>
          <a:xfrm>
            <a:off x="9606000" y="0"/>
            <a:ext cx="2806567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6706065" cy="6688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414" y="1314450"/>
            <a:ext cx="6706065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99958" y="365125"/>
            <a:ext cx="3961042" cy="61277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73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A733B-B67F-4D0F-8770-03412A880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DDA85B-AADA-46ED-A5AA-D35A66798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605E36-6CBE-4FA4-96E5-C97C64198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D25396-54DE-492D-9359-B5E635749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3534F-0A7F-483E-8DA7-21E0E2249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41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A8576-22B7-495B-9176-BD790D974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357B8-EB67-4372-88B4-88FCFF7EF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C497D8-0B03-4691-A215-F5362C3642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62F708-3C4F-42A3-B17E-652DA52C1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57200E-933C-4827-8F9D-FB5E96AEF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7BC222-F9DF-4207-B43E-B479B5367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5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33213-AAC6-4A1B-8698-2A85AC7A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417D5D-6E03-4713-8925-FDCABA499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C9B58B-7B36-4EED-BF73-CE412A409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D84CA64-D965-410A-A22A-95F39E31D6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169F5F-0DFF-4F48-8341-6A2030A84D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018E87D-5DB1-4212-99CF-FEC09BE81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583665-14A3-443C-A678-21B4B04CE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DED1F4-5815-43E8-8292-D644388C8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48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113576-431C-4B09-BE4C-4EEF3B490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EDF2B8-07FE-4363-894B-DDC16E10C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28BB28-F4BD-4C23-9A0A-C8721DEDC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742E95-FD50-4CB1-8087-8075551AF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154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5E687E-9290-434A-B9E3-66F44D50F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757BE17-C727-41FA-9CE8-470F79379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FFE86D-1A1C-46FE-ABEC-8D0D881A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893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376A1A-2738-4B63-8FB7-6FADAE40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AAE921-524E-4189-B3A7-56763160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627E12-8D6F-4DCA-A420-023E353B4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86BE03-035D-46A4-8C21-2563A2536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4DFDB8-B752-4066-9AA7-E4428B911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BBE450-BDAC-4239-BF11-4AD912A2D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296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1647D-B164-4F72-A5EE-B230808B2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8A3904-E15C-44A8-A376-F79C68BDA6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B2AC89-146D-484D-BCEE-4426EC570E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3BA88C-C8EB-41F4-9412-0F32B3933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8D5E48-2C13-4EE4-ADCD-A1D573E1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8E3DBC-1A08-44C9-84DA-15A2D7CEF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01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C3EB23-0574-4CE6-BFEA-CC4DC7FD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1F8A9A-C586-4CD8-962C-D78C7D7C8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D3A135-84B4-404B-AEE2-C6066B294A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3BA84-997D-4080-B10C-1A0B4B33C57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329958-3F0E-49D3-AB72-A2802AAD7B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087078-49A2-4F1A-832C-0E14981C4B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8C966-9F72-494A-85D6-6E61460B2F4A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23"/>
            <a:extLst>
              <a:ext uri="{FF2B5EF4-FFF2-40B4-BE49-F238E27FC236}">
                <a16:creationId xmlns:a16="http://schemas.microsoft.com/office/drawing/2014/main" id="{FDBE6CBF-8F53-497F-9017-32C565AD5EA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0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  <p:sldLayoutId id="2147483667" r:id="rId13"/>
    <p:sldLayoutId id="2147483660" r:id="rId14"/>
    <p:sldLayoutId id="2147483661" r:id="rId15"/>
    <p:sldLayoutId id="2147483662" r:id="rId16"/>
    <p:sldLayoutId id="2147483670" r:id="rId17"/>
    <p:sldLayoutId id="2147483663" r:id="rId18"/>
    <p:sldLayoutId id="2147483664" r:id="rId19"/>
    <p:sldLayoutId id="2147483665" r:id="rId20"/>
    <p:sldLayoutId id="2147483666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Relationship Id="rId5" Type="http://schemas.openxmlformats.org/officeDocument/2006/relationships/hyperlink" Target="../&#1055;&#1088;&#1086;&#1074;&#1077;&#1088;&#1082;&#1072;%20&#1089;&#1072;&#1081;&#1090;&#1086;&#1074;/2024/&#1072;&#1087;&#1088;&#1077;&#1083;&#1100;_&#1079;&#1072;&#1103;&#1074;&#1082;&#1080;/&#1082;%20&#1089;&#1077;&#1084;&#1080;&#1085;&#1072;&#1088;&#1091;/&#1056;&#1077;&#1082;&#1086;&#1084;&#1077;&#1085;&#1076;&#1072;&#1094;&#1080;&#1080;%20&#1087;&#1086;%20&#1092;&#1086;&#1088;&#1084;&#1080;&#1088;&#1086;&#1074;&#1072;&#1085;&#1080;&#1102;%20&#1086;&#1073;&#1098;&#1077;&#1084;&#1072;%20&#1075;&#1077;&#1085;&#1077;&#1088;&#1072;&#1083;&#1100;&#1085;&#1086;&#1081;%20&#1080;%20&#1074;&#1099;&#1073;&#1086;&#1088;&#1086;&#1095;&#1085;&#1086;&#1081;%20&#1089;&#1086;&#1074;&#1086;&#1082;&#1091;&#1087;&#1085;&#1086;&#1089;&#1090;&#1077;&#1081;.pptx" TargetMode="Externa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835DF8-ACB6-4ED8-BDE7-416BEA3D63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14"/>
          <a:stretch/>
        </p:blipFill>
        <p:spPr>
          <a:xfrm>
            <a:off x="6096000" y="-10103"/>
            <a:ext cx="6096000" cy="6868104"/>
          </a:xfrm>
        </p:spPr>
      </p:pic>
      <p:sp>
        <p:nvSpPr>
          <p:cNvPr id="8" name="Текст 20">
            <a:extLst>
              <a:ext uri="{FF2B5EF4-FFF2-40B4-BE49-F238E27FC236}">
                <a16:creationId xmlns:a16="http://schemas.microsoft.com/office/drawing/2014/main" id="{1FBFB381-328C-4790-8FB0-DCF0DC9A03AB}"/>
              </a:ext>
            </a:extLst>
          </p:cNvPr>
          <p:cNvSpPr txBox="1">
            <a:spLocks/>
          </p:cNvSpPr>
          <p:nvPr/>
        </p:nvSpPr>
        <p:spPr>
          <a:xfrm>
            <a:off x="1011238" y="2573338"/>
            <a:ext cx="6442075" cy="1646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indent="0" algn="ctr" defTabSz="914400" rtl="0" eaLnBrk="1" latinLnBrk="0" hangingPunct="1">
              <a:buFontTx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81B021BF-A146-4486-952C-321C2E738A90}"/>
              </a:ext>
            </a:extLst>
          </p:cNvPr>
          <p:cNvSpPr/>
          <p:nvPr/>
        </p:nvSpPr>
        <p:spPr>
          <a:xfrm>
            <a:off x="0" y="-10104"/>
            <a:ext cx="9246000" cy="6868104"/>
          </a:xfrm>
          <a:custGeom>
            <a:avLst/>
            <a:gdLst>
              <a:gd name="connsiteX0" fmla="*/ 0 w 9246000"/>
              <a:gd name="connsiteY0" fmla="*/ 0 h 6868103"/>
              <a:gd name="connsiteX1" fmla="*/ 6096000 w 9246000"/>
              <a:gd name="connsiteY1" fmla="*/ 0 h 6868103"/>
              <a:gd name="connsiteX2" fmla="*/ 6096000 w 9246000"/>
              <a:gd name="connsiteY2" fmla="*/ 2032 h 6868103"/>
              <a:gd name="connsiteX3" fmla="*/ 9246000 w 9246000"/>
              <a:gd name="connsiteY3" fmla="*/ 2032 h 6868103"/>
              <a:gd name="connsiteX4" fmla="*/ 6096000 w 9246000"/>
              <a:gd name="connsiteY4" fmla="*/ 6868103 h 6868103"/>
              <a:gd name="connsiteX5" fmla="*/ 0 w 9246000"/>
              <a:gd name="connsiteY5" fmla="*/ 6868103 h 6868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6000" h="6868103">
                <a:moveTo>
                  <a:pt x="0" y="0"/>
                </a:moveTo>
                <a:lnTo>
                  <a:pt x="6096000" y="0"/>
                </a:lnTo>
                <a:lnTo>
                  <a:pt x="6096000" y="2032"/>
                </a:lnTo>
                <a:lnTo>
                  <a:pt x="9246000" y="2032"/>
                </a:lnTo>
                <a:lnTo>
                  <a:pt x="6096000" y="6868103"/>
                </a:lnTo>
                <a:lnTo>
                  <a:pt x="0" y="686810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93430012-BA3A-4636-B839-750794681A1D}"/>
              </a:ext>
            </a:extLst>
          </p:cNvPr>
          <p:cNvSpPr/>
          <p:nvPr/>
        </p:nvSpPr>
        <p:spPr>
          <a:xfrm>
            <a:off x="835155" y="2158894"/>
            <a:ext cx="7780845" cy="2530106"/>
          </a:xfrm>
          <a:custGeom>
            <a:avLst/>
            <a:gdLst>
              <a:gd name="connsiteX0" fmla="*/ 0 w 7780845"/>
              <a:gd name="connsiteY0" fmla="*/ 0 h 2530106"/>
              <a:gd name="connsiteX1" fmla="*/ 7780845 w 7780845"/>
              <a:gd name="connsiteY1" fmla="*/ 0 h 2530106"/>
              <a:gd name="connsiteX2" fmla="*/ 6620089 w 7780845"/>
              <a:gd name="connsiteY2" fmla="*/ 2530106 h 2530106"/>
              <a:gd name="connsiteX3" fmla="*/ 0 w 7780845"/>
              <a:gd name="connsiteY3" fmla="*/ 2530106 h 253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0845" h="2530106">
                <a:moveTo>
                  <a:pt x="0" y="0"/>
                </a:moveTo>
                <a:lnTo>
                  <a:pt x="7780845" y="0"/>
                </a:lnTo>
                <a:lnTo>
                  <a:pt x="6620089" y="2530106"/>
                </a:lnTo>
                <a:lnTo>
                  <a:pt x="0" y="25301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E9811CCE-425E-421D-906F-FDB5FF116926}"/>
              </a:ext>
            </a:extLst>
          </p:cNvPr>
          <p:cNvSpPr/>
          <p:nvPr/>
        </p:nvSpPr>
        <p:spPr>
          <a:xfrm>
            <a:off x="6874669" y="4686300"/>
            <a:ext cx="578644" cy="469106"/>
          </a:xfrm>
          <a:custGeom>
            <a:avLst/>
            <a:gdLst>
              <a:gd name="connsiteX0" fmla="*/ 578644 w 578644"/>
              <a:gd name="connsiteY0" fmla="*/ 0 h 469106"/>
              <a:gd name="connsiteX1" fmla="*/ 0 w 578644"/>
              <a:gd name="connsiteY1" fmla="*/ 469106 h 469106"/>
              <a:gd name="connsiteX2" fmla="*/ 207169 w 578644"/>
              <a:gd name="connsiteY2" fmla="*/ 0 h 469106"/>
              <a:gd name="connsiteX3" fmla="*/ 578644 w 578644"/>
              <a:gd name="connsiteY3" fmla="*/ 0 h 469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644" h="469106">
                <a:moveTo>
                  <a:pt x="578644" y="0"/>
                </a:moveTo>
                <a:lnTo>
                  <a:pt x="0" y="469106"/>
                </a:lnTo>
                <a:lnTo>
                  <a:pt x="207169" y="0"/>
                </a:lnTo>
                <a:lnTo>
                  <a:pt x="57864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3891D6C-164C-4F07-94B0-55B67C0190FD}"/>
              </a:ext>
            </a:extLst>
          </p:cNvPr>
          <p:cNvSpPr/>
          <p:nvPr/>
        </p:nvSpPr>
        <p:spPr>
          <a:xfrm>
            <a:off x="8211000" y="1809000"/>
            <a:ext cx="405000" cy="34989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DAF865-96F5-4176-9983-A7D572FF73F1}"/>
              </a:ext>
            </a:extLst>
          </p:cNvPr>
          <p:cNvSpPr txBox="1"/>
          <p:nvPr/>
        </p:nvSpPr>
        <p:spPr>
          <a:xfrm>
            <a:off x="878077" y="2608807"/>
            <a:ext cx="769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«Официальный сайт образовательной организации как один из критериев независимой оценки качества </a:t>
            </a:r>
            <a:r>
              <a:rPr lang="ru-RU" sz="2800" dirty="0" smtClean="0">
                <a:solidFill>
                  <a:schemeClr val="bg1"/>
                </a:solidFill>
              </a:rPr>
              <a:t>деятельности»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37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2DFA90-1C90-4140-BC6D-B7EC613FE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00" y="323493"/>
            <a:ext cx="6030000" cy="1924355"/>
          </a:xfrm>
        </p:spPr>
        <p:txBody>
          <a:bodyPr>
            <a:noAutofit/>
          </a:bodyPr>
          <a:lstStyle/>
          <a:p>
            <a:r>
              <a:rPr lang="ru-RU" sz="3200" b="1" dirty="0"/>
              <a:t>V. Показатели, характеризующие удовлетворенность условиями</a:t>
            </a:r>
            <a:br>
              <a:rPr lang="ru-RU" sz="3200" b="1" dirty="0"/>
            </a:br>
            <a:r>
              <a:rPr lang="ru-RU" sz="3200" b="1" dirty="0"/>
              <a:t>осуществления образовательной деятельности организаций</a:t>
            </a: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863F771B-7E2D-4ECA-95B4-D61D44B88705}"/>
              </a:ext>
            </a:extLst>
          </p:cNvPr>
          <p:cNvSpPr/>
          <p:nvPr/>
        </p:nvSpPr>
        <p:spPr>
          <a:xfrm>
            <a:off x="344944" y="3939477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4" name="Арка 23">
            <a:extLst>
              <a:ext uri="{FF2B5EF4-FFF2-40B4-BE49-F238E27FC236}">
                <a16:creationId xmlns:a16="http://schemas.microsoft.com/office/drawing/2014/main" id="{78439D90-653F-4C7B-B6DF-29572F6688D2}"/>
              </a:ext>
            </a:extLst>
          </p:cNvPr>
          <p:cNvSpPr/>
          <p:nvPr/>
        </p:nvSpPr>
        <p:spPr>
          <a:xfrm>
            <a:off x="344944" y="3939477"/>
            <a:ext cx="1260000" cy="1260000"/>
          </a:xfrm>
          <a:prstGeom prst="blockArc">
            <a:avLst>
              <a:gd name="adj1" fmla="val 5406162"/>
              <a:gd name="adj2" fmla="val 16195566"/>
              <a:gd name="adj3" fmla="val 76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id="{D2A4E2AE-1B2C-4AA3-86DE-C7A1CB64AE1F}"/>
              </a:ext>
            </a:extLst>
          </p:cNvPr>
          <p:cNvSpPr/>
          <p:nvPr/>
        </p:nvSpPr>
        <p:spPr>
          <a:xfrm>
            <a:off x="336000" y="2394000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rgbClr val="F05323"/>
              </a:solidFill>
            </a:endParaRPr>
          </a:p>
        </p:txBody>
      </p:sp>
      <p:sp>
        <p:nvSpPr>
          <p:cNvPr id="26" name="Арка 25">
            <a:extLst>
              <a:ext uri="{FF2B5EF4-FFF2-40B4-BE49-F238E27FC236}">
                <a16:creationId xmlns:a16="http://schemas.microsoft.com/office/drawing/2014/main" id="{EF82366E-E8A1-48E0-9EE6-EBA448E122B9}"/>
              </a:ext>
            </a:extLst>
          </p:cNvPr>
          <p:cNvSpPr/>
          <p:nvPr/>
        </p:nvSpPr>
        <p:spPr>
          <a:xfrm>
            <a:off x="336000" y="2394000"/>
            <a:ext cx="1260000" cy="1260000"/>
          </a:xfrm>
          <a:prstGeom prst="blockArc">
            <a:avLst>
              <a:gd name="adj1" fmla="val 21498754"/>
              <a:gd name="adj2" fmla="val 16195566"/>
              <a:gd name="adj3" fmla="val 76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61F300-EC05-4C4C-AE96-A6BE1FDA3FAE}"/>
              </a:ext>
            </a:extLst>
          </p:cNvPr>
          <p:cNvSpPr txBox="1"/>
          <p:nvPr/>
        </p:nvSpPr>
        <p:spPr>
          <a:xfrm>
            <a:off x="761455" y="4338644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%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5A6A1C-D4C8-4F2C-8250-AE849CF5DE5E}"/>
              </a:ext>
            </a:extLst>
          </p:cNvPr>
          <p:cNvSpPr txBox="1"/>
          <p:nvPr/>
        </p:nvSpPr>
        <p:spPr>
          <a:xfrm>
            <a:off x="761455" y="2790859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%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14E4F710-7E38-405C-9728-F93EF9A88E16}"/>
              </a:ext>
            </a:extLst>
          </p:cNvPr>
          <p:cNvSpPr/>
          <p:nvPr/>
        </p:nvSpPr>
        <p:spPr>
          <a:xfrm>
            <a:off x="336000" y="5504718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rgbClr val="F05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0" name="Арка 29">
            <a:extLst>
              <a:ext uri="{FF2B5EF4-FFF2-40B4-BE49-F238E27FC236}">
                <a16:creationId xmlns:a16="http://schemas.microsoft.com/office/drawing/2014/main" id="{4995313F-EC3F-409C-ABEA-A55F18A8E5DA}"/>
              </a:ext>
            </a:extLst>
          </p:cNvPr>
          <p:cNvSpPr/>
          <p:nvPr/>
        </p:nvSpPr>
        <p:spPr>
          <a:xfrm>
            <a:off x="336000" y="5504718"/>
            <a:ext cx="1260000" cy="1260000"/>
          </a:xfrm>
          <a:prstGeom prst="blockArc">
            <a:avLst>
              <a:gd name="adj1" fmla="val 10857266"/>
              <a:gd name="adj2" fmla="val 16195566"/>
              <a:gd name="adj3" fmla="val 76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D62DD5-020E-45A2-8253-AD3A0EE3BBD8}"/>
              </a:ext>
            </a:extLst>
          </p:cNvPr>
          <p:cNvSpPr txBox="1"/>
          <p:nvPr/>
        </p:nvSpPr>
        <p:spPr>
          <a:xfrm>
            <a:off x="761455" y="5921644"/>
            <a:ext cx="507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%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097CE4B-AFFD-4E92-9218-5A324ED50FBB}"/>
              </a:ext>
            </a:extLst>
          </p:cNvPr>
          <p:cNvSpPr/>
          <p:nvPr/>
        </p:nvSpPr>
        <p:spPr>
          <a:xfrm>
            <a:off x="6321000" y="270341"/>
            <a:ext cx="5625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334B"/>
                </a:solidFill>
              </a:rPr>
              <a:t>Доля получателей образовательных услуг, которые готовы рекомендовать организацию родственникам и знакомым (могли бы ее рекомендовать, если бы была возможность выбора организации) (в % от общего числа опрошенных получателей образовательных услуг)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55AE3B5-E7F3-4FC9-8537-E410932874E7}"/>
              </a:ext>
            </a:extLst>
          </p:cNvPr>
          <p:cNvSpPr/>
          <p:nvPr/>
        </p:nvSpPr>
        <p:spPr>
          <a:xfrm>
            <a:off x="6321000" y="2740291"/>
            <a:ext cx="549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Доля получателей образовательных услуг, удовлетворенных удобством графика работы организации (в % от общего числа опрошенных получателей образовательных услуг)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47ABA9B-5B62-4750-80F6-1FB49939294A}"/>
              </a:ext>
            </a:extLst>
          </p:cNvPr>
          <p:cNvSpPr/>
          <p:nvPr/>
        </p:nvSpPr>
        <p:spPr>
          <a:xfrm>
            <a:off x="6444750" y="5072798"/>
            <a:ext cx="5377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Доля получателей образовательных услуг, удовлетворенных в целом условиями оказания образовательных услуг в организации (в % от общего числа опрошенных получателей услуг)</a:t>
            </a:r>
          </a:p>
        </p:txBody>
      </p:sp>
    </p:spTree>
    <p:extLst>
      <p:ext uri="{BB962C8B-B14F-4D97-AF65-F5344CB8AC3E}">
        <p14:creationId xmlns:p14="http://schemas.microsoft.com/office/powerpoint/2010/main" val="315141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6576CC0-B6A1-41BD-81ED-0811BF057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4906065" cy="98388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05323"/>
                </a:solidFill>
              </a:rPr>
              <a:t>Показатель 1.1</a:t>
            </a:r>
            <a:br>
              <a:rPr lang="ru-RU" sz="2800" b="1" dirty="0">
                <a:solidFill>
                  <a:srgbClr val="F05323"/>
                </a:solidFill>
              </a:rPr>
            </a:br>
            <a:endParaRPr lang="ru-RU" sz="2800" b="1" dirty="0">
              <a:solidFill>
                <a:srgbClr val="F05323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5FEE776-1EAD-4E48-9475-590119144F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Текст 6">
            <a:extLst>
              <a:ext uri="{FF2B5EF4-FFF2-40B4-BE49-F238E27FC236}">
                <a16:creationId xmlns:a16="http://schemas.microsoft.com/office/drawing/2014/main" id="{D9A72FB7-17C1-4E76-9663-C9DBAB48A2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935" y="1140014"/>
            <a:ext cx="4906066" cy="2693985"/>
          </a:xfrm>
        </p:spPr>
        <p:txBody>
          <a:bodyPr>
            <a:noAutofit/>
          </a:bodyPr>
          <a:lstStyle/>
          <a:p>
            <a:r>
              <a:rPr lang="ru-RU" sz="2000" dirty="0"/>
              <a:t>Соответствие информации о деятельности организации, размещенной на общедоступных информационных ресурсах, ее содержанию и порядку (форме) размещения, установленным нормативными правовыми актами: на информационных стендах в помещении организации; на официальном сайте организации в информационно-телекоммуникационной сети "Интернет"</a:t>
            </a:r>
          </a:p>
        </p:txBody>
      </p:sp>
      <p:sp>
        <p:nvSpPr>
          <p:cNvPr id="15" name="Заголовок 4">
            <a:extLst>
              <a:ext uri="{FF2B5EF4-FFF2-40B4-BE49-F238E27FC236}">
                <a16:creationId xmlns:a16="http://schemas.microsoft.com/office/drawing/2014/main" id="{4D2DFA90-1C90-4140-BC6D-B7EC613FE037}"/>
              </a:ext>
            </a:extLst>
          </p:cNvPr>
          <p:cNvSpPr txBox="1">
            <a:spLocks/>
          </p:cNvSpPr>
          <p:nvPr/>
        </p:nvSpPr>
        <p:spPr>
          <a:xfrm>
            <a:off x="606000" y="4464001"/>
            <a:ext cx="4860000" cy="1304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bg1"/>
                </a:solidFill>
              </a:rPr>
              <a:t>ФЕДЕРАЛЬНАЯ СЛУЖБА ПО НАДЗОРУ В СФЕРЕ ОБРАЗОВАНИЯ И НАУКИ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ПРИКАЗ от </a:t>
            </a:r>
            <a:r>
              <a:rPr lang="ru-RU" sz="2000" b="1" dirty="0">
                <a:solidFill>
                  <a:schemeClr val="bg1"/>
                </a:solidFill>
              </a:rPr>
              <a:t>4 августа 2023 г. N </a:t>
            </a:r>
            <a:r>
              <a:rPr lang="ru-RU" sz="2000" b="1" dirty="0" smtClean="0">
                <a:solidFill>
                  <a:schemeClr val="bg1"/>
                </a:solidFill>
              </a:rPr>
              <a:t>1493 (ред. </a:t>
            </a:r>
            <a:r>
              <a:rPr lang="ru-RU" sz="2000" b="1" dirty="0">
                <a:solidFill>
                  <a:schemeClr val="bg1"/>
                </a:solidFill>
              </a:rPr>
              <a:t>о</a:t>
            </a:r>
            <a:r>
              <a:rPr lang="ru-RU" sz="2000" b="1" dirty="0" smtClean="0">
                <a:solidFill>
                  <a:schemeClr val="bg1"/>
                </a:solidFill>
              </a:rPr>
              <a:t>т 03.07.2025)</a:t>
            </a:r>
            <a:endParaRPr lang="ru-RU" sz="2000" b="1" dirty="0">
              <a:solidFill>
                <a:schemeClr val="bg1"/>
              </a:solidFill>
            </a:endParaRPr>
          </a:p>
          <a:p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13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B356703-6718-4096-979E-75C8910B5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279000"/>
            <a:ext cx="7021065" cy="66888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>
                <a:solidFill>
                  <a:srgbClr val="F05323"/>
                </a:solidFill>
              </a:rPr>
              <a:t>раздел "Сведения об образовательной организации"</a:t>
            </a:r>
            <a:endParaRPr lang="ru-RU" dirty="0">
              <a:solidFill>
                <a:srgbClr val="F05323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BA4B2B-7A20-42ED-A0CC-DE94FD05940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1023" y="406203"/>
            <a:ext cx="3961042" cy="612775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F9E557-6DB4-4D75-A7F3-7C22DD2BB921}"/>
              </a:ext>
            </a:extLst>
          </p:cNvPr>
          <p:cNvSpPr txBox="1"/>
          <p:nvPr/>
        </p:nvSpPr>
        <p:spPr>
          <a:xfrm>
            <a:off x="411631" y="1719000"/>
            <a:ext cx="707936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"Основные сведения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"Структура и органы управления образовательной организацией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"Документы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"Образование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"Руководство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"Педагогический состав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"Материально-техническое обеспечение и оснащенность образовательного процесса. Доступная среда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"Платные образовательные услуги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"Финансово-хозяйственная деятельность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"Вакантные места для приема (перевода) обучающихся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"Стипендии и меры поддержки обучающихся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"Международное сотрудничество</a:t>
            </a:r>
            <a:r>
              <a:rPr lang="ru-RU" sz="2000" b="1" dirty="0" smtClean="0"/>
              <a:t>";</a:t>
            </a:r>
            <a:endParaRPr lang="ru-RU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b="1" dirty="0"/>
              <a:t>"Организация питания в образовательной организации".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952405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835DF8-ACB6-4ED8-BDE7-416BEA3D63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2518" y="-10104"/>
            <a:ext cx="9665823" cy="6868104"/>
          </a:xfrm>
        </p:spPr>
      </p:pic>
      <p:sp>
        <p:nvSpPr>
          <p:cNvPr id="8" name="Текст 20">
            <a:extLst>
              <a:ext uri="{FF2B5EF4-FFF2-40B4-BE49-F238E27FC236}">
                <a16:creationId xmlns:a16="http://schemas.microsoft.com/office/drawing/2014/main" id="{1FBFB381-328C-4790-8FB0-DCF0DC9A03AB}"/>
              </a:ext>
            </a:extLst>
          </p:cNvPr>
          <p:cNvSpPr txBox="1">
            <a:spLocks/>
          </p:cNvSpPr>
          <p:nvPr/>
        </p:nvSpPr>
        <p:spPr>
          <a:xfrm>
            <a:off x="1011238" y="2573338"/>
            <a:ext cx="6442075" cy="1646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indent="0" algn="ctr" defTabSz="914400" rtl="0" eaLnBrk="1" latinLnBrk="0" hangingPunct="1">
              <a:buFontTx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81B021BF-A146-4486-952C-321C2E738A90}"/>
              </a:ext>
            </a:extLst>
          </p:cNvPr>
          <p:cNvSpPr/>
          <p:nvPr/>
        </p:nvSpPr>
        <p:spPr>
          <a:xfrm>
            <a:off x="0" y="-10104"/>
            <a:ext cx="9246000" cy="6868104"/>
          </a:xfrm>
          <a:custGeom>
            <a:avLst/>
            <a:gdLst>
              <a:gd name="connsiteX0" fmla="*/ 0 w 9246000"/>
              <a:gd name="connsiteY0" fmla="*/ 0 h 6868103"/>
              <a:gd name="connsiteX1" fmla="*/ 6096000 w 9246000"/>
              <a:gd name="connsiteY1" fmla="*/ 0 h 6868103"/>
              <a:gd name="connsiteX2" fmla="*/ 6096000 w 9246000"/>
              <a:gd name="connsiteY2" fmla="*/ 2032 h 6868103"/>
              <a:gd name="connsiteX3" fmla="*/ 9246000 w 9246000"/>
              <a:gd name="connsiteY3" fmla="*/ 2032 h 6868103"/>
              <a:gd name="connsiteX4" fmla="*/ 6096000 w 9246000"/>
              <a:gd name="connsiteY4" fmla="*/ 6868103 h 6868103"/>
              <a:gd name="connsiteX5" fmla="*/ 0 w 9246000"/>
              <a:gd name="connsiteY5" fmla="*/ 6868103 h 6868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6000" h="6868103">
                <a:moveTo>
                  <a:pt x="0" y="0"/>
                </a:moveTo>
                <a:lnTo>
                  <a:pt x="6096000" y="0"/>
                </a:lnTo>
                <a:lnTo>
                  <a:pt x="6096000" y="2032"/>
                </a:lnTo>
                <a:lnTo>
                  <a:pt x="9246000" y="2032"/>
                </a:lnTo>
                <a:lnTo>
                  <a:pt x="6096000" y="6868103"/>
                </a:lnTo>
                <a:lnTo>
                  <a:pt x="0" y="686810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93430012-BA3A-4636-B839-750794681A1D}"/>
              </a:ext>
            </a:extLst>
          </p:cNvPr>
          <p:cNvSpPr/>
          <p:nvPr/>
        </p:nvSpPr>
        <p:spPr>
          <a:xfrm>
            <a:off x="835155" y="2158894"/>
            <a:ext cx="7780845" cy="2530106"/>
          </a:xfrm>
          <a:custGeom>
            <a:avLst/>
            <a:gdLst>
              <a:gd name="connsiteX0" fmla="*/ 0 w 7780845"/>
              <a:gd name="connsiteY0" fmla="*/ 0 h 2530106"/>
              <a:gd name="connsiteX1" fmla="*/ 7780845 w 7780845"/>
              <a:gd name="connsiteY1" fmla="*/ 0 h 2530106"/>
              <a:gd name="connsiteX2" fmla="*/ 6620089 w 7780845"/>
              <a:gd name="connsiteY2" fmla="*/ 2530106 h 2530106"/>
              <a:gd name="connsiteX3" fmla="*/ 0 w 7780845"/>
              <a:gd name="connsiteY3" fmla="*/ 2530106 h 253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0845" h="2530106">
                <a:moveTo>
                  <a:pt x="0" y="0"/>
                </a:moveTo>
                <a:lnTo>
                  <a:pt x="7780845" y="0"/>
                </a:lnTo>
                <a:lnTo>
                  <a:pt x="6620089" y="2530106"/>
                </a:lnTo>
                <a:lnTo>
                  <a:pt x="0" y="25301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E9811CCE-425E-421D-906F-FDB5FF116926}"/>
              </a:ext>
            </a:extLst>
          </p:cNvPr>
          <p:cNvSpPr/>
          <p:nvPr/>
        </p:nvSpPr>
        <p:spPr>
          <a:xfrm>
            <a:off x="6874669" y="4686300"/>
            <a:ext cx="578644" cy="469106"/>
          </a:xfrm>
          <a:custGeom>
            <a:avLst/>
            <a:gdLst>
              <a:gd name="connsiteX0" fmla="*/ 578644 w 578644"/>
              <a:gd name="connsiteY0" fmla="*/ 0 h 469106"/>
              <a:gd name="connsiteX1" fmla="*/ 0 w 578644"/>
              <a:gd name="connsiteY1" fmla="*/ 469106 h 469106"/>
              <a:gd name="connsiteX2" fmla="*/ 207169 w 578644"/>
              <a:gd name="connsiteY2" fmla="*/ 0 h 469106"/>
              <a:gd name="connsiteX3" fmla="*/ 578644 w 578644"/>
              <a:gd name="connsiteY3" fmla="*/ 0 h 469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644" h="469106">
                <a:moveTo>
                  <a:pt x="578644" y="0"/>
                </a:moveTo>
                <a:lnTo>
                  <a:pt x="0" y="469106"/>
                </a:lnTo>
                <a:lnTo>
                  <a:pt x="207169" y="0"/>
                </a:lnTo>
                <a:lnTo>
                  <a:pt x="578644" y="0"/>
                </a:lnTo>
                <a:close/>
              </a:path>
            </a:pathLst>
          </a:custGeom>
          <a:solidFill>
            <a:srgbClr val="F05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3891D6C-164C-4F07-94B0-55B67C0190FD}"/>
              </a:ext>
            </a:extLst>
          </p:cNvPr>
          <p:cNvSpPr/>
          <p:nvPr/>
        </p:nvSpPr>
        <p:spPr>
          <a:xfrm>
            <a:off x="8211000" y="1809000"/>
            <a:ext cx="405000" cy="349894"/>
          </a:xfrm>
          <a:prstGeom prst="triangle">
            <a:avLst/>
          </a:prstGeom>
          <a:solidFill>
            <a:srgbClr val="F05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DAF865-96F5-4176-9983-A7D572FF73F1}"/>
              </a:ext>
            </a:extLst>
          </p:cNvPr>
          <p:cNvSpPr txBox="1"/>
          <p:nvPr/>
        </p:nvSpPr>
        <p:spPr>
          <a:xfrm>
            <a:off x="2454362" y="2842458"/>
            <a:ext cx="36416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</a:rPr>
              <a:t>СПАСИБО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749652-D235-4987-9144-321D570AE7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09363" y="4860015"/>
            <a:ext cx="495000" cy="495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0AA254F-E25B-402D-9D27-724032203A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619364" y="4855944"/>
            <a:ext cx="495000" cy="495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F8219EF-A137-489E-B5C7-869888ED853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429363" y="4855944"/>
            <a:ext cx="495000" cy="495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4A81CC2-69B1-4987-A819-AB811714CD0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239363" y="4855944"/>
            <a:ext cx="495000" cy="4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4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4BF428D-7BA3-4802-812A-E47FC9D3B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744" y="890571"/>
            <a:ext cx="6045213" cy="668887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2"/>
                </a:solidFill>
              </a:rPr>
              <a:t>НОРМАТИВНЫЕ ПРАВОВЫЕ ОСНОВАНИЯ ОРГАНИЗАЦИИ И ПРОВЕДЕНИЯ </a:t>
            </a:r>
            <a:r>
              <a:rPr lang="ru-RU" sz="3600" dirty="0" smtClean="0">
                <a:solidFill>
                  <a:schemeClr val="accent2"/>
                </a:solidFill>
              </a:rPr>
              <a:t>НОКО</a:t>
            </a:r>
            <a:endParaRPr lang="ru-RU" sz="3600" dirty="0">
              <a:solidFill>
                <a:schemeClr val="accent2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8A7E37-C3E4-4229-AD33-2534DF238E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5791" y="239078"/>
            <a:ext cx="5220737" cy="6127750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EF9764ED-30F0-4029-AFB2-805CDFE930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04744" y="1904892"/>
            <a:ext cx="6131256" cy="47641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800" dirty="0"/>
              <a:t>Федеральный  закон  от  29  декабря  2012 г.  № 273-ФЗ  «Об  образовании  в  Российской </a:t>
            </a:r>
            <a:r>
              <a:rPr lang="ru-RU" sz="1800" dirty="0" smtClean="0"/>
              <a:t>Федерации</a:t>
            </a:r>
            <a:r>
              <a:rPr lang="ru-RU" sz="1800" dirty="0"/>
              <a:t>», статья 95.2 (далее – Федеральный закон № 273-ФЗ</a:t>
            </a:r>
            <a:r>
              <a:rPr lang="ru-RU" sz="1800" dirty="0" smtClean="0"/>
              <a:t>);</a:t>
            </a:r>
          </a:p>
          <a:p>
            <a:pPr algn="just"/>
            <a:r>
              <a:rPr lang="ru-RU" sz="1800" dirty="0"/>
              <a:t>Постановление  Правительства  Российской  Федерации  от  14  ноября  2014  г.  № 1202 </a:t>
            </a:r>
            <a:r>
              <a:rPr lang="ru-RU" sz="1800" dirty="0" smtClean="0"/>
              <a:t>«</a:t>
            </a:r>
            <a:r>
              <a:rPr lang="ru-RU" sz="1800" dirty="0"/>
              <a:t>О порядке  осуществления  координации  деятельности  по  проведению  независимой  оценки </a:t>
            </a:r>
            <a:r>
              <a:rPr lang="ru-RU" sz="1800" dirty="0" smtClean="0"/>
              <a:t>качества  </a:t>
            </a:r>
            <a:r>
              <a:rPr lang="ru-RU" sz="1800" dirty="0"/>
              <a:t>оказания  услуг  организациями  в  сфере  культуры,  социального  обслуживания,  охраны </a:t>
            </a:r>
            <a:r>
              <a:rPr lang="ru-RU" sz="1800" dirty="0" smtClean="0"/>
              <a:t>здоровья </a:t>
            </a:r>
            <a:r>
              <a:rPr lang="ru-RU" sz="1800" dirty="0"/>
              <a:t>и образования и общего методического обеспечения проведения указанной оценки</a:t>
            </a:r>
            <a:r>
              <a:rPr lang="ru-RU" sz="1800" dirty="0" smtClean="0"/>
              <a:t>»;</a:t>
            </a:r>
          </a:p>
          <a:p>
            <a:pPr algn="just"/>
            <a:r>
              <a:rPr lang="ru-RU" sz="1800" dirty="0"/>
              <a:t>Постановление  Правительства  Российской  Федерации  от  31  мая  2018  г.  № 638 </a:t>
            </a:r>
            <a:r>
              <a:rPr lang="ru-RU" sz="1800" dirty="0" smtClean="0"/>
              <a:t>«</a:t>
            </a:r>
            <a:r>
              <a:rPr lang="ru-RU" sz="1800" dirty="0"/>
              <a:t>Об утверждении  Правил  сбора  и  обобщения  информации  о  качестве  условий  оказания  услуг </a:t>
            </a:r>
            <a:r>
              <a:rPr lang="ru-RU" sz="1800" dirty="0" smtClean="0"/>
              <a:t>организациями  </a:t>
            </a:r>
            <a:r>
              <a:rPr lang="ru-RU" sz="1800" dirty="0"/>
              <a:t>в  сфере  культуры,  охраны  здоровья,  образования,  социального  </a:t>
            </a:r>
            <a:r>
              <a:rPr lang="ru-RU" sz="1800" dirty="0" smtClean="0"/>
              <a:t>обслуживания и </a:t>
            </a:r>
            <a:r>
              <a:rPr lang="ru-RU" sz="1800" dirty="0"/>
              <a:t>федеральными учреждениями медико-социальной экспертизы»;</a:t>
            </a:r>
          </a:p>
          <a:p>
            <a:pPr algn="just"/>
            <a:r>
              <a:rPr lang="ru-RU" sz="1800" dirty="0"/>
              <a:t>Приказ Министерства труда  и социальной защиты Российской Федерации от 31 мая 2018 г. </a:t>
            </a:r>
            <a:r>
              <a:rPr lang="ru-RU" sz="1800" dirty="0" smtClean="0"/>
              <a:t>№ </a:t>
            </a:r>
            <a:r>
              <a:rPr lang="ru-RU" sz="1800" dirty="0"/>
              <a:t>344н  «Об  утверждении  Единого  порядка  расчета  показателей,  характеризующих  общие </a:t>
            </a:r>
            <a:r>
              <a:rPr lang="ru-RU" sz="1800" dirty="0" smtClean="0"/>
              <a:t>критерии  </a:t>
            </a:r>
            <a:r>
              <a:rPr lang="ru-RU" sz="1800" dirty="0"/>
              <a:t>оценки  качества  условий  оказания  услуг  организациями  в  сфере  культуры,  охраны </a:t>
            </a:r>
            <a:r>
              <a:rPr lang="ru-RU" sz="1800" dirty="0" smtClean="0"/>
              <a:t>здоровья</a:t>
            </a:r>
            <a:r>
              <a:rPr lang="ru-RU" sz="1800" dirty="0"/>
              <a:t>,  образования,  социального  обслуживания  и  федеральными  учреждениями  медико-социальной экспертизы»;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0641" y="1917925"/>
            <a:ext cx="224103" cy="2667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0641" y="2357342"/>
            <a:ext cx="224103" cy="2667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5507" y="3579634"/>
            <a:ext cx="224103" cy="2667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25507" y="4020246"/>
            <a:ext cx="224103" cy="2667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3074" y="5241343"/>
            <a:ext cx="224103" cy="2667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1220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4BF428D-7BA3-4802-812A-E47FC9D3B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6" y="370235"/>
            <a:ext cx="6045213" cy="668887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</a:rPr>
              <a:t>ПОКАЗАТЕЛИ НОКО</a:t>
            </a:r>
            <a:endParaRPr lang="ru-RU" sz="3600" dirty="0">
              <a:solidFill>
                <a:schemeClr val="accent2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8A7E37-C3E4-4229-AD33-2534DF238E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000" y="54412"/>
            <a:ext cx="5220737" cy="6127750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EF9764ED-30F0-4029-AFB2-805CDFE930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5820" y="1028561"/>
            <a:ext cx="5889734" cy="2355439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1800" dirty="0" smtClean="0"/>
              <a:t>ХАРАКТЕРИЗУЮЩИЕ </a:t>
            </a:r>
            <a:r>
              <a:rPr lang="ru-RU" sz="1800" dirty="0"/>
              <a:t>ОБЩИЕ КРИТЕРИИ ОЦЕНКИ КАЧЕСТВА </a:t>
            </a:r>
            <a:r>
              <a:rPr lang="ru-RU" sz="1800" dirty="0" smtClean="0"/>
              <a:t>УСЛОВИЙ ОСУЩЕСТВЛЕНИЯ </a:t>
            </a:r>
            <a:r>
              <a:rPr lang="ru-RU" sz="1800" dirty="0"/>
              <a:t>ОБРАЗОВАТЕЛЬНОЙ ДЕЯТЕЛЬНОСТИ ОСУЩЕСТВЛЯЮЩИМИ ОБРАЗОВАТЕЛЬНУЮ ДЕЯТЕЛЬНОСТЬ ПО </a:t>
            </a:r>
            <a:r>
              <a:rPr lang="ru-RU" sz="1800" dirty="0" smtClean="0"/>
              <a:t>ОСНОВНЫМ ОБЩЕОБРАЗОВАТЕЛЬНЫМ </a:t>
            </a:r>
            <a:r>
              <a:rPr lang="ru-RU" sz="1800" dirty="0"/>
              <a:t>ПРОГРАММАМ, ОБРАЗОВАТЕЛЬНЫМ </a:t>
            </a:r>
            <a:r>
              <a:rPr lang="ru-RU" sz="1800" dirty="0" smtClean="0"/>
              <a:t>ПРОГРАММАМ СРЕДНЕГО </a:t>
            </a:r>
            <a:r>
              <a:rPr lang="ru-RU" sz="1800" dirty="0"/>
              <a:t>ПРОФЕССИОНАЛЬНОГО ОБРАЗОВАНИЯ, ОСНОВНЫМ </a:t>
            </a:r>
            <a:r>
              <a:rPr lang="ru-RU" sz="1800" dirty="0" smtClean="0"/>
              <a:t>ПРОГРАММАМ ПРОФЕССИОНАЛЬНОГО </a:t>
            </a:r>
            <a:r>
              <a:rPr lang="ru-RU" sz="1800" dirty="0"/>
              <a:t>ОБУЧЕНИЯ, </a:t>
            </a:r>
            <a:r>
              <a:rPr lang="ru-RU" sz="1800" dirty="0" smtClean="0"/>
              <a:t>ДОПОЛНИТЕЛЬНЫМ ОБЩЕОБРАЗОВАТЕЛЬНЫМ ПРОГРАММАМ</a:t>
            </a:r>
            <a:endParaRPr lang="ru-RU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D172F6-5221-420F-8E26-ACC0484778F5}"/>
              </a:ext>
            </a:extLst>
          </p:cNvPr>
          <p:cNvSpPr txBox="1"/>
          <p:nvPr/>
        </p:nvSpPr>
        <p:spPr>
          <a:xfrm>
            <a:off x="6411000" y="3711034"/>
            <a:ext cx="258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Открытость и доступность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601193-4DEE-43CD-BF61-40FC1BD3BC48}"/>
              </a:ext>
            </a:extLst>
          </p:cNvPr>
          <p:cNvSpPr txBox="1"/>
          <p:nvPr/>
        </p:nvSpPr>
        <p:spPr>
          <a:xfrm>
            <a:off x="9563041" y="3711034"/>
            <a:ext cx="258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Доступность для инвалидов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B24174-3FA6-4E2C-8A8F-C8B4962D393E}"/>
              </a:ext>
            </a:extLst>
          </p:cNvPr>
          <p:cNvSpPr txBox="1"/>
          <p:nvPr/>
        </p:nvSpPr>
        <p:spPr>
          <a:xfrm>
            <a:off x="6456000" y="5077882"/>
            <a:ext cx="258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Комфортность условий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A13629-6310-4C5D-8932-83BB51D36665}"/>
              </a:ext>
            </a:extLst>
          </p:cNvPr>
          <p:cNvSpPr txBox="1"/>
          <p:nvPr/>
        </p:nvSpPr>
        <p:spPr>
          <a:xfrm>
            <a:off x="9608041" y="5077882"/>
            <a:ext cx="258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Доброжелательность и вежливость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9A324AC-0710-498D-9B89-070332B665AE}"/>
              </a:ext>
            </a:extLst>
          </p:cNvPr>
          <p:cNvSpPr/>
          <p:nvPr/>
        </p:nvSpPr>
        <p:spPr>
          <a:xfrm rot="2689455">
            <a:off x="5860639" y="3918466"/>
            <a:ext cx="470418" cy="470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2360E3-5067-4646-B179-0EC3EF2AC25F}"/>
              </a:ext>
            </a:extLst>
          </p:cNvPr>
          <p:cNvSpPr txBox="1"/>
          <p:nvPr/>
        </p:nvSpPr>
        <p:spPr>
          <a:xfrm>
            <a:off x="5875820" y="396900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01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B219379-28BC-4F58-A12D-861A2FBD1959}"/>
              </a:ext>
            </a:extLst>
          </p:cNvPr>
          <p:cNvSpPr/>
          <p:nvPr/>
        </p:nvSpPr>
        <p:spPr>
          <a:xfrm rot="2689455">
            <a:off x="5879396" y="5242783"/>
            <a:ext cx="470418" cy="470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33B4D7-55CD-4317-8FCA-5F2A32EA4550}"/>
              </a:ext>
            </a:extLst>
          </p:cNvPr>
          <p:cNvSpPr txBox="1"/>
          <p:nvPr/>
        </p:nvSpPr>
        <p:spPr>
          <a:xfrm>
            <a:off x="5894577" y="529332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02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FDBE8C9-0F90-4C84-BDB1-169E591C9F3F}"/>
              </a:ext>
            </a:extLst>
          </p:cNvPr>
          <p:cNvSpPr/>
          <p:nvPr/>
        </p:nvSpPr>
        <p:spPr>
          <a:xfrm rot="2689455">
            <a:off x="9024777" y="3928978"/>
            <a:ext cx="470418" cy="470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A9BA92-4ECA-4F40-8436-0FEC1720D703}"/>
              </a:ext>
            </a:extLst>
          </p:cNvPr>
          <p:cNvSpPr txBox="1"/>
          <p:nvPr/>
        </p:nvSpPr>
        <p:spPr>
          <a:xfrm>
            <a:off x="9039958" y="397952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03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C5C5E0F3-3DBE-4F3B-80D2-5F5F65911779}"/>
              </a:ext>
            </a:extLst>
          </p:cNvPr>
          <p:cNvSpPr/>
          <p:nvPr/>
        </p:nvSpPr>
        <p:spPr>
          <a:xfrm rot="2689455">
            <a:off x="9040196" y="5242782"/>
            <a:ext cx="470418" cy="470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915E54-D37E-45E3-B0B4-569E6A949CB7}"/>
              </a:ext>
            </a:extLst>
          </p:cNvPr>
          <p:cNvSpPr txBox="1"/>
          <p:nvPr/>
        </p:nvSpPr>
        <p:spPr>
          <a:xfrm>
            <a:off x="9055377" y="529332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04</a:t>
            </a:r>
          </a:p>
        </p:txBody>
      </p:sp>
      <p:sp>
        <p:nvSpPr>
          <p:cNvPr id="24" name="Прямоугольник: скругленные углы 21">
            <a:extLst>
              <a:ext uri="{FF2B5EF4-FFF2-40B4-BE49-F238E27FC236}">
                <a16:creationId xmlns:a16="http://schemas.microsoft.com/office/drawing/2014/main" id="{C5C5E0F3-3DBE-4F3B-80D2-5F5F65911779}"/>
              </a:ext>
            </a:extLst>
          </p:cNvPr>
          <p:cNvSpPr/>
          <p:nvPr/>
        </p:nvSpPr>
        <p:spPr>
          <a:xfrm rot="2689455">
            <a:off x="7512770" y="6131620"/>
            <a:ext cx="470418" cy="470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915E54-D37E-45E3-B0B4-569E6A949CB7}"/>
              </a:ext>
            </a:extLst>
          </p:cNvPr>
          <p:cNvSpPr txBox="1"/>
          <p:nvPr/>
        </p:nvSpPr>
        <p:spPr>
          <a:xfrm>
            <a:off x="7538627" y="618216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05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A13629-6310-4C5D-8932-83BB51D36665}"/>
              </a:ext>
            </a:extLst>
          </p:cNvPr>
          <p:cNvSpPr txBox="1"/>
          <p:nvPr/>
        </p:nvSpPr>
        <p:spPr>
          <a:xfrm>
            <a:off x="8166683" y="5991578"/>
            <a:ext cx="258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Удовлетворенность условиями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D172F6-5221-420F-8E26-ACC0484778F5}"/>
              </a:ext>
            </a:extLst>
          </p:cNvPr>
          <p:cNvSpPr txBox="1"/>
          <p:nvPr/>
        </p:nvSpPr>
        <p:spPr>
          <a:xfrm>
            <a:off x="352434" y="6259106"/>
            <a:ext cx="5942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МИНИСТЕРСТВО </a:t>
            </a:r>
            <a:r>
              <a:rPr lang="ru-RU" sz="1600" b="1" dirty="0" smtClean="0">
                <a:solidFill>
                  <a:schemeClr val="bg1"/>
                </a:solidFill>
              </a:rPr>
              <a:t>ПРОСВЕЩЕНИЯ РОССИЙСКОЙ </a:t>
            </a:r>
            <a:r>
              <a:rPr lang="ru-RU" sz="1600" b="1" dirty="0">
                <a:solidFill>
                  <a:schemeClr val="bg1"/>
                </a:solidFill>
              </a:rPr>
              <a:t>ФЕДЕРАЦИИ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ПРИКАЗ от </a:t>
            </a:r>
            <a:r>
              <a:rPr lang="ru-RU" sz="1600" b="1" dirty="0">
                <a:solidFill>
                  <a:schemeClr val="bg1"/>
                </a:solidFill>
              </a:rPr>
              <a:t>13 марта 2019 г. N 114</a:t>
            </a:r>
          </a:p>
        </p:txBody>
      </p:sp>
    </p:spTree>
    <p:extLst>
      <p:ext uri="{BB962C8B-B14F-4D97-AF65-F5344CB8AC3E}">
        <p14:creationId xmlns:p14="http://schemas.microsoft.com/office/powerpoint/2010/main" val="226452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3DC61E7-D535-4B9F-B451-533E08D8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4" y="375112"/>
            <a:ext cx="6121065" cy="1828651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</a:t>
            </a:r>
            <a:r>
              <a:rPr lang="ru-RU" sz="2800" b="1" dirty="0" smtClean="0"/>
              <a:t>. Показатели</a:t>
            </a:r>
            <a:r>
              <a:rPr lang="ru-RU" sz="2800" b="1" dirty="0"/>
              <a:t>, </a:t>
            </a:r>
            <a:r>
              <a:rPr lang="ru-RU" sz="2800" b="1" dirty="0">
                <a:solidFill>
                  <a:srgbClr val="F05323"/>
                </a:solidFill>
              </a:rPr>
              <a:t>характеризующие открытость и доступность</a:t>
            </a:r>
            <a:br>
              <a:rPr lang="ru-RU" sz="2800" b="1" dirty="0">
                <a:solidFill>
                  <a:srgbClr val="F05323"/>
                </a:solidFill>
              </a:rPr>
            </a:br>
            <a:r>
              <a:rPr lang="ru-RU" sz="2800" b="1" dirty="0">
                <a:solidFill>
                  <a:srgbClr val="F05323"/>
                </a:solidFill>
              </a:rPr>
              <a:t>информации об организации, осуществляющей образовательную</a:t>
            </a:r>
            <a:br>
              <a:rPr lang="ru-RU" sz="2800" b="1" dirty="0">
                <a:solidFill>
                  <a:srgbClr val="F05323"/>
                </a:solidFill>
              </a:rPr>
            </a:br>
            <a:r>
              <a:rPr lang="ru-RU" sz="2800" b="1" dirty="0" smtClean="0">
                <a:solidFill>
                  <a:srgbClr val="F05323"/>
                </a:solidFill>
              </a:rPr>
              <a:t>деятельность</a:t>
            </a:r>
            <a:endParaRPr lang="ru-RU" sz="2800" dirty="0">
              <a:solidFill>
                <a:srgbClr val="F05323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5DBD02-B0C9-4A82-BC4E-B70EED0F19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927B441C-7CA3-40D6-B928-421BE67E16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1906" y="2401246"/>
            <a:ext cx="4726586" cy="1733541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>
                <a:latin typeface="Arial" panose="020B0604020202020204" pitchFamily="34" charset="0"/>
                <a:ea typeface="Times New Roman" panose="02020603050405020304" pitchFamily="18" charset="0"/>
              </a:rPr>
              <a:t>Соответствие информации о деятельности организации, размещенной на общедоступных информационных ресурсах, ее содержанию и порядку (форме) размещения, установленным нормативными правовыми актами</a:t>
            </a:r>
            <a:r>
              <a:rPr lang="ru-RU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 sz="18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9B5DE742-D163-465F-95DA-53353B48F368}"/>
              </a:ext>
            </a:extLst>
          </p:cNvPr>
          <p:cNvSpPr txBox="1">
            <a:spLocks/>
          </p:cNvSpPr>
          <p:nvPr/>
        </p:nvSpPr>
        <p:spPr>
          <a:xfrm>
            <a:off x="422062" y="4533363"/>
            <a:ext cx="5625000" cy="1709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bg1"/>
                </a:solidFill>
              </a:rPr>
              <a:t>- на информационных стендах в помещении </a:t>
            </a:r>
            <a:r>
              <a:rPr lang="ru-RU" sz="1800" dirty="0" smtClean="0">
                <a:solidFill>
                  <a:schemeClr val="bg1"/>
                </a:solidFill>
              </a:rPr>
              <a:t>организации.</a:t>
            </a:r>
            <a:endParaRPr lang="ru-RU" sz="1800" dirty="0">
              <a:solidFill>
                <a:schemeClr val="bg1"/>
              </a:solidFill>
            </a:endParaRPr>
          </a:p>
          <a:p>
            <a:r>
              <a:rPr lang="ru-RU" sz="1800" dirty="0">
                <a:solidFill>
                  <a:schemeClr val="bg1"/>
                </a:solidFill>
              </a:rPr>
              <a:t>- на официальном сайте организации в информационно-телекоммуникационной сети </a:t>
            </a:r>
            <a:r>
              <a:rPr lang="ru-RU" sz="1800" dirty="0" smtClean="0">
                <a:solidFill>
                  <a:schemeClr val="bg1"/>
                </a:solidFill>
              </a:rPr>
              <a:t>«Интернет».</a:t>
            </a:r>
            <a:endParaRPr lang="ru-RU" sz="1800" dirty="0">
              <a:solidFill>
                <a:schemeClr val="bg1"/>
              </a:solidFill>
            </a:endParaRPr>
          </a:p>
          <a:p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246" y="2602339"/>
            <a:ext cx="224103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6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3DC61E7-D535-4B9F-B451-533E08D8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4" y="375112"/>
            <a:ext cx="6121065" cy="1828651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</a:t>
            </a:r>
            <a:r>
              <a:rPr lang="ru-RU" sz="2800" b="1" dirty="0" smtClean="0"/>
              <a:t>. Показатели</a:t>
            </a:r>
            <a:r>
              <a:rPr lang="ru-RU" sz="2800" b="1" dirty="0"/>
              <a:t>, </a:t>
            </a:r>
            <a:r>
              <a:rPr lang="ru-RU" sz="2800" b="1" dirty="0">
                <a:solidFill>
                  <a:srgbClr val="F05323"/>
                </a:solidFill>
              </a:rPr>
              <a:t>характеризующие открытость и доступность</a:t>
            </a:r>
            <a:br>
              <a:rPr lang="ru-RU" sz="2800" b="1" dirty="0">
                <a:solidFill>
                  <a:srgbClr val="F05323"/>
                </a:solidFill>
              </a:rPr>
            </a:br>
            <a:r>
              <a:rPr lang="ru-RU" sz="2800" b="1" dirty="0">
                <a:solidFill>
                  <a:srgbClr val="F05323"/>
                </a:solidFill>
              </a:rPr>
              <a:t>информации об организации, осуществляющей образовательную</a:t>
            </a:r>
            <a:br>
              <a:rPr lang="ru-RU" sz="2800" b="1" dirty="0">
                <a:solidFill>
                  <a:srgbClr val="F05323"/>
                </a:solidFill>
              </a:rPr>
            </a:br>
            <a:r>
              <a:rPr lang="ru-RU" sz="2800" b="1" dirty="0" smtClean="0">
                <a:solidFill>
                  <a:srgbClr val="F05323"/>
                </a:solidFill>
              </a:rPr>
              <a:t>деятельность</a:t>
            </a:r>
            <a:endParaRPr lang="ru-RU" sz="2800" dirty="0">
              <a:solidFill>
                <a:srgbClr val="F05323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5DBD02-B0C9-4A82-BC4E-B70EED0F19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927B441C-7CA3-40D6-B928-421BE67E16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1906" y="2401246"/>
            <a:ext cx="4726586" cy="1733541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>
                <a:latin typeface="Arial" panose="020B0604020202020204" pitchFamily="34" charset="0"/>
                <a:ea typeface="Times New Roman" panose="02020603050405020304" pitchFamily="18" charset="0"/>
              </a:rPr>
              <a:t>Наличие на официальном сайте организации (учреждения) информации о дистанционных способах обратной связи и взаимодействия с получателями услуг и их функционирование</a:t>
            </a:r>
            <a:r>
              <a:rPr lang="ru-RU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 sz="18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9B5DE742-D163-465F-95DA-53353B48F368}"/>
              </a:ext>
            </a:extLst>
          </p:cNvPr>
          <p:cNvSpPr txBox="1">
            <a:spLocks/>
          </p:cNvSpPr>
          <p:nvPr/>
        </p:nvSpPr>
        <p:spPr>
          <a:xfrm>
            <a:off x="291000" y="4332270"/>
            <a:ext cx="5625000" cy="229173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bg1"/>
                </a:solidFill>
              </a:rPr>
              <a:t>- телефона;</a:t>
            </a:r>
          </a:p>
          <a:p>
            <a:r>
              <a:rPr lang="ru-RU" sz="1800" dirty="0">
                <a:solidFill>
                  <a:schemeClr val="bg1"/>
                </a:solidFill>
              </a:rPr>
              <a:t>- электронной почты;</a:t>
            </a:r>
          </a:p>
          <a:p>
            <a:r>
              <a:rPr lang="ru-RU" sz="1800" dirty="0">
                <a:solidFill>
                  <a:schemeClr val="bg1"/>
                </a:solidFill>
              </a:rPr>
              <a:t>- электронных сервисов (форма для подачи электронного обращения, получение консультации по оказываемым услугам, раздел "Часто задаваемые вопросы");</a:t>
            </a:r>
          </a:p>
          <a:p>
            <a:r>
              <a:rPr lang="ru-RU" sz="1800" dirty="0">
                <a:solidFill>
                  <a:schemeClr val="bg1"/>
                </a:solidFill>
              </a:rPr>
              <a:t>- технической возможности выражения получателями образовательных услуг мнения о качестве оказания услуг (наличие анкеты для опроса граждан или гиперссылки на нее)</a:t>
            </a:r>
          </a:p>
          <a:p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246" y="2602339"/>
            <a:ext cx="224103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2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3DC61E7-D535-4B9F-B451-533E08D8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4" y="375112"/>
            <a:ext cx="6121065" cy="1828651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</a:t>
            </a:r>
            <a:r>
              <a:rPr lang="ru-RU" sz="2800" b="1" dirty="0" smtClean="0"/>
              <a:t>. Показатели</a:t>
            </a:r>
            <a:r>
              <a:rPr lang="ru-RU" sz="2800" b="1" dirty="0"/>
              <a:t>, </a:t>
            </a:r>
            <a:r>
              <a:rPr lang="ru-RU" sz="2800" b="1" dirty="0">
                <a:solidFill>
                  <a:srgbClr val="F05323"/>
                </a:solidFill>
              </a:rPr>
              <a:t>характеризующие открытость и доступность</a:t>
            </a:r>
            <a:br>
              <a:rPr lang="ru-RU" sz="2800" b="1" dirty="0">
                <a:solidFill>
                  <a:srgbClr val="F05323"/>
                </a:solidFill>
              </a:rPr>
            </a:br>
            <a:r>
              <a:rPr lang="ru-RU" sz="2800" b="1" dirty="0">
                <a:solidFill>
                  <a:srgbClr val="F05323"/>
                </a:solidFill>
              </a:rPr>
              <a:t>информации об организации, осуществляющей образовательную</a:t>
            </a:r>
            <a:br>
              <a:rPr lang="ru-RU" sz="2800" b="1" dirty="0">
                <a:solidFill>
                  <a:srgbClr val="F05323"/>
                </a:solidFill>
              </a:rPr>
            </a:br>
            <a:r>
              <a:rPr lang="ru-RU" sz="2800" b="1" dirty="0" smtClean="0">
                <a:solidFill>
                  <a:srgbClr val="F05323"/>
                </a:solidFill>
              </a:rPr>
              <a:t>деятельность</a:t>
            </a:r>
            <a:endParaRPr lang="ru-RU" sz="2800" dirty="0">
              <a:solidFill>
                <a:srgbClr val="F05323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5DBD02-B0C9-4A82-BC4E-B70EED0F19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927B441C-7CA3-40D6-B928-421BE67E16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1906" y="2401247"/>
            <a:ext cx="5049094" cy="1477754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1800" dirty="0">
                <a:latin typeface="Arial" panose="020B0604020202020204" pitchFamily="34" charset="0"/>
                <a:ea typeface="Times New Roman" panose="02020603050405020304" pitchFamily="18" charset="0"/>
              </a:rPr>
              <a:t>Доля получателей образовательных услуг, удовлетворенных открытостью, полнотой и доступностью информации о деятельности организации, размещенной на информационных стендах, на </a:t>
            </a:r>
            <a:r>
              <a:rPr lang="ru-RU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сайте</a:t>
            </a:r>
            <a:endParaRPr lang="ru-RU" sz="18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9B5DE742-D163-465F-95DA-53353B48F368}"/>
              </a:ext>
            </a:extLst>
          </p:cNvPr>
          <p:cNvSpPr txBox="1">
            <a:spLocks/>
          </p:cNvSpPr>
          <p:nvPr/>
        </p:nvSpPr>
        <p:spPr>
          <a:xfrm>
            <a:off x="291000" y="4332270"/>
            <a:ext cx="5625000" cy="8967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bg1"/>
                </a:solidFill>
              </a:rPr>
              <a:t>(в % от общего числа опрошенных получателей образовательных услуг)</a:t>
            </a:r>
          </a:p>
          <a:p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4246" y="2602339"/>
            <a:ext cx="224103" cy="266700"/>
          </a:xfrm>
          <a:prstGeom prst="rect">
            <a:avLst/>
          </a:prstGeom>
        </p:spPr>
      </p:pic>
      <p:pic>
        <p:nvPicPr>
          <p:cNvPr id="8" name="Рисунок 7">
            <a:hlinkClick r:id="rId5" action="ppaction://hlinkpres?slideindex=1&amp;slidetitle="/>
            <a:extLst>
              <a:ext uri="{FF2B5EF4-FFF2-40B4-BE49-F238E27FC236}">
                <a16:creationId xmlns:a16="http://schemas.microsoft.com/office/drawing/2014/main" id="{C9890DD7-4687-4807-9E34-604A90BD1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2630" y="4419000"/>
            <a:ext cx="224103" cy="26670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961575"/>
              </p:ext>
            </p:extLst>
          </p:nvPr>
        </p:nvGraphicFramePr>
        <p:xfrm>
          <a:off x="324646" y="5225000"/>
          <a:ext cx="5816170" cy="1201138"/>
        </p:xfrm>
        <a:graphic>
          <a:graphicData uri="http://schemas.openxmlformats.org/drawingml/2006/table">
            <a:tbl>
              <a:tblPr firstRow="1" firstCol="1" bandRow="1"/>
              <a:tblGrid>
                <a:gridCol w="985673">
                  <a:extLst>
                    <a:ext uri="{9D8B030D-6E8A-4147-A177-3AD203B41FA5}">
                      <a16:colId xmlns:a16="http://schemas.microsoft.com/office/drawing/2014/main" val="1925646875"/>
                    </a:ext>
                  </a:extLst>
                </a:gridCol>
                <a:gridCol w="4830497">
                  <a:extLst>
                    <a:ext uri="{9D8B030D-6E8A-4147-A177-3AD203B41FA5}">
                      <a16:colId xmlns:a16="http://schemas.microsoft.com/office/drawing/2014/main" val="2310040841"/>
                    </a:ext>
                  </a:extLst>
                </a:gridCol>
              </a:tblGrid>
              <a:tr h="1201138">
                <a:tc>
                  <a:txBody>
                    <a:bodyPr/>
                    <a:lstStyle/>
                    <a:p>
                      <a:pPr algn="just">
                        <a:spcAft>
                          <a:spcPts val="1115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Выборочная совокупность</a:t>
                      </a:r>
                    </a:p>
                  </a:txBody>
                  <a:tcPr marL="95250" marR="9525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115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40% </a:t>
                      </a:r>
                      <a:r>
                        <a:rPr lang="ru-RU" sz="1600" baseline="30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от объема генеральной совокупности, но не более 600 респондентов в одной организации, осуществляющей образовательную деятельность</a:t>
                      </a:r>
                    </a:p>
                  </a:txBody>
                  <a:tcPr marL="95250" marR="9525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5068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70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7EBAB29-0671-42F3-92CD-CE08D1767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80" y="301840"/>
            <a:ext cx="6346065" cy="1994885"/>
          </a:xfrm>
        </p:spPr>
        <p:txBody>
          <a:bodyPr>
            <a:noAutofit/>
          </a:bodyPr>
          <a:lstStyle/>
          <a:p>
            <a:r>
              <a:rPr lang="ru-RU" sz="2800" b="1" dirty="0"/>
              <a:t>II. Показатели, </a:t>
            </a:r>
            <a:r>
              <a:rPr lang="ru-RU" sz="2800" b="1" dirty="0">
                <a:solidFill>
                  <a:srgbClr val="F05323"/>
                </a:solidFill>
              </a:rPr>
              <a:t>характеризующие комфортность условий,</a:t>
            </a:r>
            <a:br>
              <a:rPr lang="ru-RU" sz="2800" b="1" dirty="0">
                <a:solidFill>
                  <a:srgbClr val="F05323"/>
                </a:solidFill>
              </a:rPr>
            </a:br>
            <a:r>
              <a:rPr lang="ru-RU" sz="2800" b="1" dirty="0">
                <a:solidFill>
                  <a:srgbClr val="F05323"/>
                </a:solidFill>
              </a:rPr>
              <a:t>в которых осуществляется образовательная деятельность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B30E8C0-81B1-4A4D-9C00-DC281331C8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D9A4C0DD-BAAA-4049-9F83-4C70C08B620F}"/>
              </a:ext>
            </a:extLst>
          </p:cNvPr>
          <p:cNvSpPr/>
          <p:nvPr/>
        </p:nvSpPr>
        <p:spPr>
          <a:xfrm rot="2689455">
            <a:off x="6550221" y="391324"/>
            <a:ext cx="613694" cy="6136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BCE176-3A3A-4219-960B-7E88364E244F}"/>
              </a:ext>
            </a:extLst>
          </p:cNvPr>
          <p:cNvSpPr txBox="1"/>
          <p:nvPr/>
        </p:nvSpPr>
        <p:spPr>
          <a:xfrm>
            <a:off x="6621345" y="467338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9F2AD0-04E1-4AB9-AC87-3EC9149691A9}"/>
              </a:ext>
            </a:extLst>
          </p:cNvPr>
          <p:cNvSpPr txBox="1"/>
          <p:nvPr/>
        </p:nvSpPr>
        <p:spPr>
          <a:xfrm>
            <a:off x="7503744" y="264226"/>
            <a:ext cx="4307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Обеспечение в организации комфортных условий, в которых осуществляется образовательная деятельность: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ABBE80-B1FE-46A2-AB54-0EF0631581D4}"/>
              </a:ext>
            </a:extLst>
          </p:cNvPr>
          <p:cNvSpPr txBox="1"/>
          <p:nvPr/>
        </p:nvSpPr>
        <p:spPr>
          <a:xfrm>
            <a:off x="7620230" y="4118118"/>
            <a:ext cx="42807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Доля получателей образовательных услуг, удовлетворенных комфортностью условий, в которых осуществляется образовательная деятельность (в % от общего числа опрошенных получателей образовательных услуг)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8CC53EC2-8418-4A1F-B254-1AB8B43FF781}"/>
              </a:ext>
            </a:extLst>
          </p:cNvPr>
          <p:cNvSpPr/>
          <p:nvPr/>
        </p:nvSpPr>
        <p:spPr>
          <a:xfrm rot="2689455">
            <a:off x="6549377" y="4043758"/>
            <a:ext cx="613694" cy="6136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AE90AF-0C49-4E70-801F-C742A62FEB2D}"/>
              </a:ext>
            </a:extLst>
          </p:cNvPr>
          <p:cNvSpPr txBox="1"/>
          <p:nvPr/>
        </p:nvSpPr>
        <p:spPr>
          <a:xfrm>
            <a:off x="6608400" y="4119772"/>
            <a:ext cx="495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20048" y="1625703"/>
            <a:ext cx="45098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</a:rPr>
              <a:t>- наличие зоны отдыха (ожидания);</a:t>
            </a:r>
          </a:p>
          <a:p>
            <a:r>
              <a:rPr lang="ru-RU" i="1" dirty="0">
                <a:solidFill>
                  <a:schemeClr val="bg1"/>
                </a:solidFill>
              </a:rPr>
              <a:t>- наличие и понятность навигации внутри организации;</a:t>
            </a:r>
          </a:p>
          <a:p>
            <a:r>
              <a:rPr lang="ru-RU" i="1" dirty="0">
                <a:solidFill>
                  <a:schemeClr val="bg1"/>
                </a:solidFill>
              </a:rPr>
              <a:t>- наличие и доступность питьевой воды;</a:t>
            </a:r>
          </a:p>
          <a:p>
            <a:r>
              <a:rPr lang="ru-RU" i="1" dirty="0">
                <a:solidFill>
                  <a:schemeClr val="bg1"/>
                </a:solidFill>
              </a:rPr>
              <a:t>- наличие и доступность санитарно-гигиенических помещений;</a:t>
            </a:r>
          </a:p>
          <a:p>
            <a:r>
              <a:rPr lang="ru-RU" i="1" dirty="0">
                <a:solidFill>
                  <a:schemeClr val="bg1"/>
                </a:solidFill>
              </a:rPr>
              <a:t>- санитарное состояние помещений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405279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D6576CC0-B6A1-41BD-81ED-0811BF057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35" y="375112"/>
            <a:ext cx="4906065" cy="2198888"/>
          </a:xfrm>
        </p:spPr>
        <p:txBody>
          <a:bodyPr>
            <a:noAutofit/>
          </a:bodyPr>
          <a:lstStyle/>
          <a:p>
            <a:r>
              <a:rPr lang="ru-RU" sz="2800" b="1" dirty="0"/>
              <a:t>III. Показатели, </a:t>
            </a:r>
            <a:r>
              <a:rPr lang="ru-RU" sz="2800" b="1" dirty="0">
                <a:solidFill>
                  <a:srgbClr val="F05323"/>
                </a:solidFill>
              </a:rPr>
              <a:t>характеризующие доступность</a:t>
            </a:r>
            <a:br>
              <a:rPr lang="ru-RU" sz="2800" b="1" dirty="0">
                <a:solidFill>
                  <a:srgbClr val="F05323"/>
                </a:solidFill>
              </a:rPr>
            </a:br>
            <a:r>
              <a:rPr lang="ru-RU" sz="2800" b="1" dirty="0">
                <a:solidFill>
                  <a:srgbClr val="F05323"/>
                </a:solidFill>
              </a:rPr>
              <a:t>образовательной деятельности для инвалидов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5FEE776-1EAD-4E48-9475-590119144F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1DA1F3B-1D8A-4C29-BE26-73DBFD55B578}"/>
              </a:ext>
            </a:extLst>
          </p:cNvPr>
          <p:cNvSpPr/>
          <p:nvPr/>
        </p:nvSpPr>
        <p:spPr>
          <a:xfrm>
            <a:off x="469414" y="3996659"/>
            <a:ext cx="11386586" cy="256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A9AD49-8342-4919-828F-4D5E947B52AB}"/>
              </a:ext>
            </a:extLst>
          </p:cNvPr>
          <p:cNvSpPr txBox="1"/>
          <p:nvPr/>
        </p:nvSpPr>
        <p:spPr>
          <a:xfrm>
            <a:off x="4977338" y="4155774"/>
            <a:ext cx="29186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Обеспечение в организации условий доступности, позволяющих инвалидам получать образовательные услуги наравне с </a:t>
            </a:r>
            <a:r>
              <a:rPr lang="ru-RU" sz="2000" b="1" dirty="0" smtClean="0">
                <a:solidFill>
                  <a:schemeClr val="bg1"/>
                </a:solidFill>
              </a:rPr>
              <a:t>другими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7FA018-7607-43AD-BDFB-278F86E6C7B1}"/>
              </a:ext>
            </a:extLst>
          </p:cNvPr>
          <p:cNvSpPr txBox="1"/>
          <p:nvPr/>
        </p:nvSpPr>
        <p:spPr>
          <a:xfrm>
            <a:off x="1189432" y="4161002"/>
            <a:ext cx="30615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Оборудование территории, прилегающей к зданиям организации, и помещений с учетом доступности для </a:t>
            </a:r>
            <a:r>
              <a:rPr lang="ru-RU" sz="2000" b="1" dirty="0" smtClean="0">
                <a:solidFill>
                  <a:schemeClr val="bg1"/>
                </a:solidFill>
              </a:rPr>
              <a:t>инвалидов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C4B3C8-346F-458A-8B49-7EF2604C9252}"/>
              </a:ext>
            </a:extLst>
          </p:cNvPr>
          <p:cNvSpPr txBox="1"/>
          <p:nvPr/>
        </p:nvSpPr>
        <p:spPr>
          <a:xfrm>
            <a:off x="514928" y="4699614"/>
            <a:ext cx="674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E68704-645E-47B3-B726-393C18C1C597}"/>
              </a:ext>
            </a:extLst>
          </p:cNvPr>
          <p:cNvSpPr txBox="1"/>
          <p:nvPr/>
        </p:nvSpPr>
        <p:spPr>
          <a:xfrm>
            <a:off x="4302835" y="4713689"/>
            <a:ext cx="674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E68704-645E-47B3-B726-393C18C1C597}"/>
              </a:ext>
            </a:extLst>
          </p:cNvPr>
          <p:cNvSpPr txBox="1"/>
          <p:nvPr/>
        </p:nvSpPr>
        <p:spPr>
          <a:xfrm>
            <a:off x="7895999" y="4718482"/>
            <a:ext cx="674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03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A9AD49-8342-4919-828F-4D5E947B52AB}"/>
              </a:ext>
            </a:extLst>
          </p:cNvPr>
          <p:cNvSpPr txBox="1"/>
          <p:nvPr/>
        </p:nvSpPr>
        <p:spPr>
          <a:xfrm>
            <a:off x="8706000" y="4173714"/>
            <a:ext cx="28823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Доля получателей образовательных услуг, удовлетворенных доступностью образовательных услуг для инвалидов </a:t>
            </a:r>
          </a:p>
        </p:txBody>
      </p:sp>
    </p:spTree>
    <p:extLst>
      <p:ext uri="{BB962C8B-B14F-4D97-AF65-F5344CB8AC3E}">
        <p14:creationId xmlns:p14="http://schemas.microsoft.com/office/powerpoint/2010/main" val="401260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2DFA90-1C90-4140-BC6D-B7EC613FE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00" y="323493"/>
            <a:ext cx="6030000" cy="1924355"/>
          </a:xfrm>
        </p:spPr>
        <p:txBody>
          <a:bodyPr>
            <a:noAutofit/>
          </a:bodyPr>
          <a:lstStyle/>
          <a:p>
            <a:r>
              <a:rPr lang="ru-RU" sz="3200" b="1" dirty="0"/>
              <a:t>IV. Показатели, характеризующие доброжелательность,</a:t>
            </a:r>
            <a:br>
              <a:rPr lang="ru-RU" sz="3200" b="1" dirty="0"/>
            </a:br>
            <a:r>
              <a:rPr lang="ru-RU" sz="3200" b="1" dirty="0"/>
              <a:t>вежливость работников организации</a:t>
            </a: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863F771B-7E2D-4ECA-95B4-D61D44B88705}"/>
              </a:ext>
            </a:extLst>
          </p:cNvPr>
          <p:cNvSpPr/>
          <p:nvPr/>
        </p:nvSpPr>
        <p:spPr>
          <a:xfrm>
            <a:off x="344944" y="3939477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4" name="Арка 23">
            <a:extLst>
              <a:ext uri="{FF2B5EF4-FFF2-40B4-BE49-F238E27FC236}">
                <a16:creationId xmlns:a16="http://schemas.microsoft.com/office/drawing/2014/main" id="{78439D90-653F-4C7B-B6DF-29572F6688D2}"/>
              </a:ext>
            </a:extLst>
          </p:cNvPr>
          <p:cNvSpPr/>
          <p:nvPr/>
        </p:nvSpPr>
        <p:spPr>
          <a:xfrm>
            <a:off x="344944" y="3939477"/>
            <a:ext cx="1260000" cy="1260000"/>
          </a:xfrm>
          <a:prstGeom prst="blockArc">
            <a:avLst>
              <a:gd name="adj1" fmla="val 5406162"/>
              <a:gd name="adj2" fmla="val 16195566"/>
              <a:gd name="adj3" fmla="val 76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id="{D2A4E2AE-1B2C-4AA3-86DE-C7A1CB64AE1F}"/>
              </a:ext>
            </a:extLst>
          </p:cNvPr>
          <p:cNvSpPr/>
          <p:nvPr/>
        </p:nvSpPr>
        <p:spPr>
          <a:xfrm>
            <a:off x="336000" y="2394000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rgbClr val="F05323"/>
              </a:solidFill>
            </a:endParaRPr>
          </a:p>
        </p:txBody>
      </p:sp>
      <p:sp>
        <p:nvSpPr>
          <p:cNvPr id="26" name="Арка 25">
            <a:extLst>
              <a:ext uri="{FF2B5EF4-FFF2-40B4-BE49-F238E27FC236}">
                <a16:creationId xmlns:a16="http://schemas.microsoft.com/office/drawing/2014/main" id="{EF82366E-E8A1-48E0-9EE6-EBA448E122B9}"/>
              </a:ext>
            </a:extLst>
          </p:cNvPr>
          <p:cNvSpPr/>
          <p:nvPr/>
        </p:nvSpPr>
        <p:spPr>
          <a:xfrm>
            <a:off x="336000" y="2394000"/>
            <a:ext cx="1260000" cy="1260000"/>
          </a:xfrm>
          <a:prstGeom prst="blockArc">
            <a:avLst>
              <a:gd name="adj1" fmla="val 21498754"/>
              <a:gd name="adj2" fmla="val 16195566"/>
              <a:gd name="adj3" fmla="val 76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61F300-EC05-4C4C-AE96-A6BE1FDA3FAE}"/>
              </a:ext>
            </a:extLst>
          </p:cNvPr>
          <p:cNvSpPr txBox="1"/>
          <p:nvPr/>
        </p:nvSpPr>
        <p:spPr>
          <a:xfrm>
            <a:off x="761455" y="4338644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%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5A6A1C-D4C8-4F2C-8250-AE849CF5DE5E}"/>
              </a:ext>
            </a:extLst>
          </p:cNvPr>
          <p:cNvSpPr txBox="1"/>
          <p:nvPr/>
        </p:nvSpPr>
        <p:spPr>
          <a:xfrm>
            <a:off x="761455" y="2790859"/>
            <a:ext cx="409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%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14E4F710-7E38-405C-9728-F93EF9A88E16}"/>
              </a:ext>
            </a:extLst>
          </p:cNvPr>
          <p:cNvSpPr/>
          <p:nvPr/>
        </p:nvSpPr>
        <p:spPr>
          <a:xfrm>
            <a:off x="336000" y="5504718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rgbClr val="F053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0" name="Арка 29">
            <a:extLst>
              <a:ext uri="{FF2B5EF4-FFF2-40B4-BE49-F238E27FC236}">
                <a16:creationId xmlns:a16="http://schemas.microsoft.com/office/drawing/2014/main" id="{4995313F-EC3F-409C-ABEA-A55F18A8E5DA}"/>
              </a:ext>
            </a:extLst>
          </p:cNvPr>
          <p:cNvSpPr/>
          <p:nvPr/>
        </p:nvSpPr>
        <p:spPr>
          <a:xfrm>
            <a:off x="336000" y="5504718"/>
            <a:ext cx="1260000" cy="1260000"/>
          </a:xfrm>
          <a:prstGeom prst="blockArc">
            <a:avLst>
              <a:gd name="adj1" fmla="val 10857266"/>
              <a:gd name="adj2" fmla="val 16195566"/>
              <a:gd name="adj3" fmla="val 766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D62DD5-020E-45A2-8253-AD3A0EE3BBD8}"/>
              </a:ext>
            </a:extLst>
          </p:cNvPr>
          <p:cNvSpPr txBox="1"/>
          <p:nvPr/>
        </p:nvSpPr>
        <p:spPr>
          <a:xfrm>
            <a:off x="761455" y="5921644"/>
            <a:ext cx="507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</a:rPr>
              <a:t>%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749876F-6A99-4A48-8FDE-35BA36416F7E}"/>
              </a:ext>
            </a:extLst>
          </p:cNvPr>
          <p:cNvSpPr txBox="1"/>
          <p:nvPr/>
        </p:nvSpPr>
        <p:spPr>
          <a:xfrm>
            <a:off x="1877420" y="2447903"/>
            <a:ext cx="4218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Первичный </a:t>
            </a:r>
            <a:r>
              <a:rPr lang="ru-RU" b="1" dirty="0">
                <a:solidFill>
                  <a:schemeClr val="bg1"/>
                </a:solidFill>
              </a:rPr>
              <a:t>контакт и информирование получателя образовательной услуги при непосредственном обращении в организацию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D097CE4B-AFFD-4E92-9218-5A324ED50FBB}"/>
              </a:ext>
            </a:extLst>
          </p:cNvPr>
          <p:cNvSpPr/>
          <p:nvPr/>
        </p:nvSpPr>
        <p:spPr>
          <a:xfrm>
            <a:off x="6321000" y="270341"/>
            <a:ext cx="5625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1B334B"/>
                </a:solidFill>
              </a:rPr>
              <a:t>Доля получателей образовательных услуг, удовлетворенных доброжелательностью, вежливостью работников организации, обеспечивающих первичный контакт и информирование получателя образовательной услуги при непосредственном обращении в организацию (например, работники приемной комиссии, секретариата, учебной части) (в % от общего числа опрошенных получателей образовательных услуг)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C5CDE6-7D5B-4F61-B924-E49DCB94368C}"/>
              </a:ext>
            </a:extLst>
          </p:cNvPr>
          <p:cNvSpPr txBox="1"/>
          <p:nvPr/>
        </p:nvSpPr>
        <p:spPr>
          <a:xfrm>
            <a:off x="1877420" y="4120700"/>
            <a:ext cx="4083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Непосредственное </a:t>
            </a:r>
            <a:r>
              <a:rPr lang="ru-RU" b="1" dirty="0">
                <a:solidFill>
                  <a:schemeClr val="bg1"/>
                </a:solidFill>
              </a:rPr>
              <a:t>оказание образовательной услуги при обращении в организацию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55AE3B5-E7F3-4FC9-8537-E410932874E7}"/>
              </a:ext>
            </a:extLst>
          </p:cNvPr>
          <p:cNvSpPr/>
          <p:nvPr/>
        </p:nvSpPr>
        <p:spPr>
          <a:xfrm>
            <a:off x="6321000" y="2740291"/>
            <a:ext cx="5490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Доля получателей образовательных услуг, удовлетворенных доброжелательностью, вежливостью работников организации, обеспечивающих непосредственное оказание образовательной услуги при обращении в организацию (например, преподаватели, воспитатели, тренеры, инструкторы) (в % от общего числа опрошенных получателей образовательных услуг)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3AB6A1-7F0E-447B-AB28-80C68C9A062A}"/>
              </a:ext>
            </a:extLst>
          </p:cNvPr>
          <p:cNvSpPr txBox="1"/>
          <p:nvPr/>
        </p:nvSpPr>
        <p:spPr>
          <a:xfrm>
            <a:off x="1962762" y="5721504"/>
            <a:ext cx="3413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дистанционные формы </a:t>
            </a:r>
            <a:r>
              <a:rPr lang="ru-RU" sz="2000" b="1" dirty="0">
                <a:solidFill>
                  <a:schemeClr val="bg1"/>
                </a:solidFill>
              </a:rPr>
              <a:t>взаимодействия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47ABA9B-5B62-4750-80F6-1FB49939294A}"/>
              </a:ext>
            </a:extLst>
          </p:cNvPr>
          <p:cNvSpPr/>
          <p:nvPr/>
        </p:nvSpPr>
        <p:spPr>
          <a:xfrm>
            <a:off x="6377250" y="5059870"/>
            <a:ext cx="53775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Доля получателей образовательных услуг, удовлетворенных доброжелательностью, вежливостью работников организации при использовании дистанционных форм взаимодействия (в % от общего числа опрошенных получателей образовательных услуг)</a:t>
            </a:r>
          </a:p>
        </p:txBody>
      </p:sp>
    </p:spTree>
    <p:extLst>
      <p:ext uri="{BB962C8B-B14F-4D97-AF65-F5344CB8AC3E}">
        <p14:creationId xmlns:p14="http://schemas.microsoft.com/office/powerpoint/2010/main" val="9292981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Глубокий оранжевый синий">
      <a:dk1>
        <a:sysClr val="windowText" lastClr="000000"/>
      </a:dk1>
      <a:lt1>
        <a:sysClr val="window" lastClr="FFFFFF"/>
      </a:lt1>
      <a:dk2>
        <a:srgbClr val="182D40"/>
      </a:dk2>
      <a:lt2>
        <a:srgbClr val="E7E6E6"/>
      </a:lt2>
      <a:accent1>
        <a:srgbClr val="4472C4"/>
      </a:accent1>
      <a:accent2>
        <a:srgbClr val="F24C27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985</Words>
  <Application>Microsoft Office PowerPoint</Application>
  <PresentationFormat>Широкоэкранный</PresentationFormat>
  <Paragraphs>98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НОРМАТИВНЫЕ ПРАВОВЫЕ ОСНОВАНИЯ ОРГАНИЗАЦИИ И ПРОВЕДЕНИЯ НОКО</vt:lpstr>
      <vt:lpstr>ПОКАЗАТЕЛИ НОКО</vt:lpstr>
      <vt:lpstr>I. Показатели, характеризующие открытость и доступность информации об организации, осуществляющей образовательную деятельность</vt:lpstr>
      <vt:lpstr>I. Показатели, характеризующие открытость и доступность информации об организации, осуществляющей образовательную деятельность</vt:lpstr>
      <vt:lpstr>I. Показатели, характеризующие открытость и доступность информации об организации, осуществляющей образовательную деятельность</vt:lpstr>
      <vt:lpstr>II. Показатели, характеризующие комфортность условий, в которых осуществляется образовательная деятельность</vt:lpstr>
      <vt:lpstr>III. Показатели, характеризующие доступность образовательной деятельности для инвалидов</vt:lpstr>
      <vt:lpstr>IV. Показатели, характеризующие доброжелательность, вежливость работников организации</vt:lpstr>
      <vt:lpstr>V. Показатели, характеризующие удовлетворенность условиями осуществления образовательной деятельности организаций</vt:lpstr>
      <vt:lpstr>Показатель 1.1 </vt:lpstr>
      <vt:lpstr> раздел "Сведения об образовательной организации"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Наталья Н. Некляева</cp:lastModifiedBy>
  <cp:revision>42</cp:revision>
  <dcterms:created xsi:type="dcterms:W3CDTF">2020-06-15T10:11:26Z</dcterms:created>
  <dcterms:modified xsi:type="dcterms:W3CDTF">2026-02-06T06:46:45Z</dcterms:modified>
</cp:coreProperties>
</file>